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8"/>
  </p:notesMasterIdLst>
  <p:sldIdLst>
    <p:sldId id="256" r:id="rId2"/>
    <p:sldId id="257" r:id="rId3"/>
    <p:sldId id="258" r:id="rId4"/>
    <p:sldId id="260" r:id="rId5"/>
    <p:sldId id="261" r:id="rId6"/>
    <p:sldId id="262" r:id="rId7"/>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9D5E8A"/>
    <a:srgbClr val="6F3D66"/>
    <a:srgbClr val="C7A129"/>
    <a:srgbClr val="7C3B66"/>
    <a:srgbClr val="3F4591"/>
    <a:srgbClr val="662B5F"/>
  </p:clrMru>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snapToObjects="1">
      <p:cViewPr>
        <p:scale>
          <a:sx n="150" d="100"/>
          <a:sy n="150" d="100"/>
        </p:scale>
        <p:origin x="160" y="-72"/>
      </p:cViewPr>
      <p:guideLst>
        <p:guide orient="horz" pos="2160"/>
        <p:guide pos="2880"/>
      </p:guideLst>
    </p:cSldViewPr>
  </p:slideViewPr>
  <p:notesTextViewPr>
    <p:cViewPr>
      <p:scale>
        <a:sx n="100" d="100"/>
        <a:sy n="100" d="100"/>
      </p:scale>
      <p:origin x="0" y="960"/>
    </p:cViewPr>
  </p:notesTextViewPr>
  <p:gridSpacing cx="76200" cy="76200"/>
</p:viewPr>
</file>

<file path=ppt/_rels/presentation.xml.rels><?xml version="1.0" encoding="UTF-8" standalone="yes"?>
<Relationships xmlns="http://schemas.openxmlformats.org/package/2006/relationships"><Relationship Id="rId11" Type="http://schemas.openxmlformats.org/officeDocument/2006/relationships/viewProps" Target="viewProps.xml"/><Relationship Id="rId12" Type="http://schemas.openxmlformats.org/officeDocument/2006/relationships/theme" Target="theme/theme1.xml"/><Relationship Id="rId13" Type="http://schemas.openxmlformats.org/officeDocument/2006/relationships/tableStyles" Target="tableStyles.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notesMaster" Target="notesMasters/notesMaster1.xml"/><Relationship Id="rId9" Type="http://schemas.openxmlformats.org/officeDocument/2006/relationships/printerSettings" Target="printerSettings/printerSettings1.bin"/><Relationship Id="rId10"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57CE37D4-7213-EE44-9481-920B68FE9164}" type="datetimeFigureOut">
              <a:rPr lang="en-US" smtClean="0"/>
              <a:t>5/11/17</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2B98685-CA29-DE4D-9F98-696C82E4CB85}" type="slidenum">
              <a:rPr lang="en-US" smtClean="0"/>
              <a:t>‹#›</a:t>
            </a:fld>
            <a:endParaRPr lang="en-US"/>
          </a:p>
        </p:txBody>
      </p:sp>
    </p:spTree>
    <p:extLst>
      <p:ext uri="{BB962C8B-B14F-4D97-AF65-F5344CB8AC3E}">
        <p14:creationId xmlns:p14="http://schemas.microsoft.com/office/powerpoint/2010/main" val="1362489070"/>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a:buChar char="•"/>
            </a:pPr>
            <a:r>
              <a:rPr lang="en-US" dirty="0" smtClean="0"/>
              <a:t>Excited to share the newly launched Safe Housing Partnerships website, which is a product</a:t>
            </a:r>
            <a:r>
              <a:rPr lang="en-US" baseline="0" dirty="0" smtClean="0"/>
              <a:t> of the Domestic Violence and Housing Technical Assistance Consortium</a:t>
            </a:r>
          </a:p>
          <a:p>
            <a:pPr marL="171450" marR="0" indent="-171450" algn="l" defTabSz="457200" rtl="0" eaLnBrk="1" fontAlgn="auto" latinLnBrk="0" hangingPunct="1">
              <a:lnSpc>
                <a:spcPct val="100000"/>
              </a:lnSpc>
              <a:spcBef>
                <a:spcPts val="0"/>
              </a:spcBef>
              <a:spcAft>
                <a:spcPts val="0"/>
              </a:spcAft>
              <a:buClrTx/>
              <a:buSzTx/>
              <a:buFont typeface="Arial"/>
              <a:buChar char="•"/>
              <a:tabLst/>
              <a:defRPr/>
            </a:pPr>
            <a:r>
              <a:rPr lang="en-US" dirty="0" smtClean="0"/>
              <a:t>Website is full of information, resources, and tools to help advance advocates’ work at the intersections of domestic violence, sexual assault, housing, and homelessness</a:t>
            </a:r>
          </a:p>
        </p:txBody>
      </p:sp>
      <p:sp>
        <p:nvSpPr>
          <p:cNvPr id="4" name="Slide Number Placeholder 3"/>
          <p:cNvSpPr>
            <a:spLocks noGrp="1"/>
          </p:cNvSpPr>
          <p:nvPr>
            <p:ph type="sldNum" sz="quarter" idx="10"/>
          </p:nvPr>
        </p:nvSpPr>
        <p:spPr/>
        <p:txBody>
          <a:bodyPr/>
          <a:lstStyle/>
          <a:p>
            <a:fld id="{E2B98685-CA29-DE4D-9F98-696C82E4CB85}" type="slidenum">
              <a:rPr lang="en-US" smtClean="0"/>
              <a:t>1</a:t>
            </a:fld>
            <a:endParaRPr lang="en-US"/>
          </a:p>
        </p:txBody>
      </p:sp>
    </p:spTree>
    <p:extLst>
      <p:ext uri="{BB962C8B-B14F-4D97-AF65-F5344CB8AC3E}">
        <p14:creationId xmlns:p14="http://schemas.microsoft.com/office/powerpoint/2010/main" val="42609578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a:buChar char="•"/>
            </a:pPr>
            <a:r>
              <a:rPr lang="en-US" dirty="0" smtClean="0"/>
              <a:t>First main page on the site is designed to introduce and explain this critical intersection</a:t>
            </a:r>
          </a:p>
          <a:p>
            <a:pPr marL="171450" indent="-171450">
              <a:buFont typeface="Arial"/>
              <a:buChar char="•"/>
            </a:pPr>
            <a:r>
              <a:rPr lang="en-US" dirty="0" smtClean="0"/>
              <a:t>Explores the connections</a:t>
            </a:r>
            <a:r>
              <a:rPr lang="en-US" baseline="0" dirty="0" smtClean="0"/>
              <a:t> between domestic violence, sexual assault, and housing instability</a:t>
            </a:r>
          </a:p>
          <a:p>
            <a:pPr marL="171450" indent="-171450">
              <a:buFont typeface="Arial"/>
              <a:buChar char="•"/>
            </a:pPr>
            <a:r>
              <a:rPr lang="en-US" baseline="0" dirty="0" smtClean="0"/>
              <a:t>Uses </a:t>
            </a:r>
            <a:r>
              <a:rPr lang="en-US" baseline="0" dirty="0" err="1" smtClean="0"/>
              <a:t>infographics</a:t>
            </a:r>
            <a:r>
              <a:rPr lang="en-US" baseline="0" dirty="0" smtClean="0"/>
              <a:t>, literature reviews, and other studies and reports to share compelling data on the incidence and impact of homelessness generally, as well as for victims</a:t>
            </a:r>
          </a:p>
        </p:txBody>
      </p:sp>
      <p:sp>
        <p:nvSpPr>
          <p:cNvPr id="4" name="Slide Number Placeholder 3"/>
          <p:cNvSpPr>
            <a:spLocks noGrp="1"/>
          </p:cNvSpPr>
          <p:nvPr>
            <p:ph type="sldNum" sz="quarter" idx="10"/>
          </p:nvPr>
        </p:nvSpPr>
        <p:spPr/>
        <p:txBody>
          <a:bodyPr/>
          <a:lstStyle/>
          <a:p>
            <a:fld id="{E2B98685-CA29-DE4D-9F98-696C82E4CB85}" type="slidenum">
              <a:rPr lang="en-US" smtClean="0"/>
              <a:t>2</a:t>
            </a:fld>
            <a:endParaRPr lang="en-US"/>
          </a:p>
        </p:txBody>
      </p:sp>
    </p:spTree>
    <p:extLst>
      <p:ext uri="{BB962C8B-B14F-4D97-AF65-F5344CB8AC3E}">
        <p14:creationId xmlns:p14="http://schemas.microsoft.com/office/powerpoint/2010/main" val="165779977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a:buChar char="•"/>
            </a:pPr>
            <a:r>
              <a:rPr lang="en-US" dirty="0" smtClean="0"/>
              <a:t>The Building Partnerships page includes tips and strategies highlights the importance of</a:t>
            </a:r>
            <a:r>
              <a:rPr lang="en-US" baseline="0" dirty="0" smtClean="0"/>
              <a:t> working collaboratively across sectors to address survivors’ housing needs</a:t>
            </a:r>
          </a:p>
          <a:p>
            <a:pPr marL="171450" indent="-171450">
              <a:buFont typeface="Arial"/>
              <a:buChar char="•"/>
            </a:pPr>
            <a:r>
              <a:rPr lang="en-US" baseline="0" dirty="0" smtClean="0"/>
              <a:t>It provides tips and strategies for building relationships between DV/SA service providers, homelessness service providers, private landlords, public housing authorities, state-level coalitions, funders, and national organizations</a:t>
            </a:r>
          </a:p>
          <a:p>
            <a:pPr marL="171450" indent="-171450">
              <a:buFont typeface="Arial"/>
              <a:buChar char="•"/>
            </a:pPr>
            <a:r>
              <a:rPr lang="en-US" baseline="0" dirty="0" smtClean="0"/>
              <a:t>This page also features case studies with real-life examples of programs and communities that have built effective, successful partnerships     </a:t>
            </a:r>
            <a:endParaRPr lang="en-US" dirty="0"/>
          </a:p>
        </p:txBody>
      </p:sp>
      <p:sp>
        <p:nvSpPr>
          <p:cNvPr id="4" name="Slide Number Placeholder 3"/>
          <p:cNvSpPr>
            <a:spLocks noGrp="1"/>
          </p:cNvSpPr>
          <p:nvPr>
            <p:ph type="sldNum" sz="quarter" idx="10"/>
          </p:nvPr>
        </p:nvSpPr>
        <p:spPr/>
        <p:txBody>
          <a:bodyPr/>
          <a:lstStyle/>
          <a:p>
            <a:fld id="{E2B98685-CA29-DE4D-9F98-696C82E4CB85}" type="slidenum">
              <a:rPr lang="en-US" smtClean="0"/>
              <a:t>3</a:t>
            </a:fld>
            <a:endParaRPr lang="en-US"/>
          </a:p>
        </p:txBody>
      </p:sp>
    </p:spTree>
    <p:extLst>
      <p:ext uri="{BB962C8B-B14F-4D97-AF65-F5344CB8AC3E}">
        <p14:creationId xmlns:p14="http://schemas.microsoft.com/office/powerpoint/2010/main" val="28296735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a:buChar char="•"/>
            </a:pPr>
            <a:r>
              <a:rPr lang="en-US" dirty="0" smtClean="0"/>
              <a:t>The</a:t>
            </a:r>
            <a:r>
              <a:rPr lang="en-US" baseline="0" dirty="0" smtClean="0"/>
              <a:t> Employing Key Approaches page is the real “meat” of the website, and is an organized resource library of reports, research studies, best practice guides, webinars, websites, training tools, manuals, advocacy guides, and more</a:t>
            </a:r>
          </a:p>
          <a:p>
            <a:pPr marL="171450" indent="-171450">
              <a:buFont typeface="Arial"/>
              <a:buChar char="•"/>
            </a:pPr>
            <a:r>
              <a:rPr lang="en-US" baseline="0" dirty="0" smtClean="0"/>
              <a:t>This content is organized into four key approaches:</a:t>
            </a:r>
          </a:p>
          <a:p>
            <a:pPr marL="628650" lvl="1" indent="-171450">
              <a:buFont typeface="Arial"/>
              <a:buChar char="•"/>
            </a:pPr>
            <a:r>
              <a:rPr lang="en-US" baseline="0" dirty="0" smtClean="0"/>
              <a:t>Creating Safe Temporary Housing – which has resources about emergency shelter and transitional housing </a:t>
            </a:r>
          </a:p>
          <a:p>
            <a:pPr marL="628650" lvl="1" indent="-171450">
              <a:buFont typeface="Arial"/>
              <a:buChar char="•"/>
            </a:pPr>
            <a:r>
              <a:rPr lang="en-US" baseline="0" dirty="0" smtClean="0"/>
              <a:t>Facilitating Access to Safe Permanent Housing – which has resources about Continuums of Care; coordinated entry; HMIS and comparable databases; rapid rehousing, Housing First, and other similar approaches; and low barrier programs     </a:t>
            </a:r>
          </a:p>
          <a:p>
            <a:pPr marL="628650" lvl="1" indent="-171450">
              <a:buFont typeface="Arial"/>
              <a:buChar char="•"/>
            </a:pPr>
            <a:r>
              <a:rPr lang="en-US" baseline="0" dirty="0" smtClean="0"/>
              <a:t>Preventing Homelessness – which has resources about general prevention strategies, flexible funding, and federal, state, and local laws and protections</a:t>
            </a:r>
          </a:p>
          <a:p>
            <a:pPr marL="628650" lvl="1" indent="-171450">
              <a:buFont typeface="Arial"/>
              <a:buChar char="•"/>
            </a:pPr>
            <a:r>
              <a:rPr lang="en-US" baseline="0" dirty="0" smtClean="0"/>
              <a:t>Survivor-Centered Services – which has resources about confidentiality and safety, voluntary services, trauma-informed approaches, working with underserved or marginalized survivors, economic advocacy, and services for children and youth, as well as survivor and advocate toolkits</a:t>
            </a:r>
          </a:p>
          <a:p>
            <a:pPr marL="171450" lvl="0" indent="-171450">
              <a:buFont typeface="Arial"/>
              <a:buChar char="•"/>
            </a:pPr>
            <a:r>
              <a:rPr lang="en-US" baseline="0" dirty="0" smtClean="0"/>
              <a:t>The Consortium team will be continuously adding new resources and content so be sure to check back frequently!       </a:t>
            </a:r>
            <a:endParaRPr lang="en-US" dirty="0"/>
          </a:p>
        </p:txBody>
      </p:sp>
      <p:sp>
        <p:nvSpPr>
          <p:cNvPr id="4" name="Slide Number Placeholder 3"/>
          <p:cNvSpPr>
            <a:spLocks noGrp="1"/>
          </p:cNvSpPr>
          <p:nvPr>
            <p:ph type="sldNum" sz="quarter" idx="10"/>
          </p:nvPr>
        </p:nvSpPr>
        <p:spPr/>
        <p:txBody>
          <a:bodyPr/>
          <a:lstStyle/>
          <a:p>
            <a:fld id="{E2B98685-CA29-DE4D-9F98-696C82E4CB85}" type="slidenum">
              <a:rPr lang="en-US" smtClean="0"/>
              <a:t>4</a:t>
            </a:fld>
            <a:endParaRPr lang="en-US"/>
          </a:p>
        </p:txBody>
      </p:sp>
    </p:spTree>
    <p:extLst>
      <p:ext uri="{BB962C8B-B14F-4D97-AF65-F5344CB8AC3E}">
        <p14:creationId xmlns:p14="http://schemas.microsoft.com/office/powerpoint/2010/main" val="349289647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Public Policies page contains links to federal laws, regulations,</a:t>
            </a:r>
            <a:r>
              <a:rPr lang="en-US" baseline="0" dirty="0" smtClean="0"/>
              <a:t> and policies relevant to DV/SA and housing – it’s a “one-stop” shop so you don’t have to go hunting for all this information </a:t>
            </a:r>
          </a:p>
          <a:p>
            <a:endParaRPr lang="en-US" dirty="0"/>
          </a:p>
        </p:txBody>
      </p:sp>
      <p:sp>
        <p:nvSpPr>
          <p:cNvPr id="4" name="Slide Number Placeholder 3"/>
          <p:cNvSpPr>
            <a:spLocks noGrp="1"/>
          </p:cNvSpPr>
          <p:nvPr>
            <p:ph type="sldNum" sz="quarter" idx="10"/>
          </p:nvPr>
        </p:nvSpPr>
        <p:spPr/>
        <p:txBody>
          <a:bodyPr/>
          <a:lstStyle/>
          <a:p>
            <a:fld id="{E2B98685-CA29-DE4D-9F98-696C82E4CB85}" type="slidenum">
              <a:rPr lang="en-US" smtClean="0"/>
              <a:t>5</a:t>
            </a:fld>
            <a:endParaRPr lang="en-US"/>
          </a:p>
        </p:txBody>
      </p:sp>
    </p:spTree>
    <p:extLst>
      <p:ext uri="{BB962C8B-B14F-4D97-AF65-F5344CB8AC3E}">
        <p14:creationId xmlns:p14="http://schemas.microsoft.com/office/powerpoint/2010/main" val="21905295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a:buNone/>
            </a:pPr>
            <a:r>
              <a:rPr lang="en-US" dirty="0" smtClean="0"/>
              <a:t>On the website,</a:t>
            </a:r>
            <a:r>
              <a:rPr lang="en-US" baseline="0" dirty="0" smtClean="0"/>
              <a:t> you can also learn more about:</a:t>
            </a:r>
            <a:endParaRPr lang="en-US" dirty="0" smtClean="0"/>
          </a:p>
          <a:p>
            <a:pPr marL="171450" indent="-171450">
              <a:buFont typeface="Arial"/>
              <a:buChar char="•"/>
            </a:pPr>
            <a:r>
              <a:rPr lang="en-US" dirty="0" smtClean="0"/>
              <a:t>The</a:t>
            </a:r>
            <a:r>
              <a:rPr lang="en-US" baseline="0" dirty="0" smtClean="0"/>
              <a:t> f</a:t>
            </a:r>
            <a:r>
              <a:rPr lang="en-US" dirty="0" smtClean="0"/>
              <a:t>our</a:t>
            </a:r>
            <a:r>
              <a:rPr lang="en-US" baseline="0" dirty="0" smtClean="0"/>
              <a:t> federal offices came together in an unprecedented way to create and support this Consortium</a:t>
            </a:r>
          </a:p>
          <a:p>
            <a:pPr marL="628650" lvl="1" indent="-171450">
              <a:buFont typeface="Arial"/>
              <a:buChar char="•"/>
            </a:pPr>
            <a:r>
              <a:rPr lang="en-US" baseline="0" dirty="0" smtClean="0"/>
              <a:t>US Department of Justice, Office on Violence Against Women (OVW) and Office for Victims of Crime (OVC)</a:t>
            </a:r>
          </a:p>
          <a:p>
            <a:pPr marL="628650" lvl="1" indent="-171450">
              <a:buFont typeface="Arial"/>
              <a:buChar char="•"/>
            </a:pPr>
            <a:r>
              <a:rPr lang="en-US" baseline="0" dirty="0" smtClean="0"/>
              <a:t>US Department of Health and Human Services, Family Violence Prevention and Services Program (FVPSA)</a:t>
            </a:r>
          </a:p>
          <a:p>
            <a:pPr marL="628650" lvl="1" indent="-171450">
              <a:buFont typeface="Arial"/>
              <a:buChar char="•"/>
            </a:pPr>
            <a:r>
              <a:rPr lang="en-US" baseline="0" dirty="0" smtClean="0"/>
              <a:t>US Department of Housing and Urban Development, Office of Special Needs Assistance Programs (SNAPS)</a:t>
            </a:r>
          </a:p>
          <a:p>
            <a:pPr marL="171450" lvl="0" indent="-171450">
              <a:buFont typeface="Arial"/>
              <a:buChar char="•"/>
            </a:pPr>
            <a:r>
              <a:rPr lang="en-US" baseline="0" dirty="0" smtClean="0"/>
              <a:t>The four TA Team organizations that are working collaboratively to provide in-depth TA and resources to both the DV/SA and housing/homelessness fields</a:t>
            </a:r>
          </a:p>
          <a:p>
            <a:pPr marL="628650" lvl="1" indent="-171450">
              <a:buFont typeface="Arial"/>
              <a:buChar char="•"/>
            </a:pPr>
            <a:r>
              <a:rPr lang="en-US" baseline="0" dirty="0" smtClean="0"/>
              <a:t>National Resource Center on Domestic Violence</a:t>
            </a:r>
          </a:p>
          <a:p>
            <a:pPr marL="628650" lvl="1" indent="-171450">
              <a:buFont typeface="Arial"/>
              <a:buChar char="•"/>
            </a:pPr>
            <a:r>
              <a:rPr lang="en-US" baseline="0" dirty="0" smtClean="0"/>
              <a:t>National Alliance for Safe Housing</a:t>
            </a:r>
          </a:p>
          <a:p>
            <a:pPr marL="628650" lvl="1" indent="-171450">
              <a:buFont typeface="Arial"/>
              <a:buChar char="•"/>
            </a:pPr>
            <a:r>
              <a:rPr lang="en-US" baseline="0" dirty="0" smtClean="0"/>
              <a:t>National Network to End Domestic Violence</a:t>
            </a:r>
          </a:p>
          <a:p>
            <a:pPr marL="628650" lvl="1" indent="-171450">
              <a:buFont typeface="Arial"/>
              <a:buChar char="•"/>
            </a:pPr>
            <a:r>
              <a:rPr lang="en-US" baseline="0" dirty="0" smtClean="0"/>
              <a:t>Collaborative Solutions</a:t>
            </a:r>
          </a:p>
          <a:p>
            <a:pPr marL="0" lvl="0" indent="0">
              <a:buFont typeface="Arial"/>
              <a:buNone/>
            </a:pPr>
            <a:endParaRPr lang="en-US" baseline="0" dirty="0" smtClean="0"/>
          </a:p>
          <a:p>
            <a:pPr marL="0" lvl="0" indent="0">
              <a:buFont typeface="Arial"/>
              <a:buNone/>
            </a:pPr>
            <a:r>
              <a:rPr lang="en-US" baseline="0" dirty="0" smtClean="0"/>
              <a:t>You can also request TA or training directly from the site</a:t>
            </a:r>
          </a:p>
        </p:txBody>
      </p:sp>
      <p:sp>
        <p:nvSpPr>
          <p:cNvPr id="4" name="Slide Number Placeholder 3"/>
          <p:cNvSpPr>
            <a:spLocks noGrp="1"/>
          </p:cNvSpPr>
          <p:nvPr>
            <p:ph type="sldNum" sz="quarter" idx="10"/>
          </p:nvPr>
        </p:nvSpPr>
        <p:spPr/>
        <p:txBody>
          <a:bodyPr/>
          <a:lstStyle/>
          <a:p>
            <a:fld id="{E2B98685-CA29-DE4D-9F98-696C82E4CB85}" type="slidenum">
              <a:rPr lang="en-US" smtClean="0"/>
              <a:t>6</a:t>
            </a:fld>
            <a:endParaRPr lang="en-US"/>
          </a:p>
        </p:txBody>
      </p:sp>
    </p:spTree>
    <p:extLst>
      <p:ext uri="{BB962C8B-B14F-4D97-AF65-F5344CB8AC3E}">
        <p14:creationId xmlns:p14="http://schemas.microsoft.com/office/powerpoint/2010/main" val="231784865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371600"/>
            <a:ext cx="7848600" cy="1927225"/>
          </a:xfrm>
        </p:spPr>
        <p:txBody>
          <a:bodyPr anchor="b">
            <a:noAutofit/>
          </a:bodyPr>
          <a:lstStyle>
            <a:lvl1pPr>
              <a:defRPr sz="5400" cap="all" baseline="0"/>
            </a:lvl1pPr>
          </a:lstStyle>
          <a:p>
            <a:r>
              <a:rPr lang="en-US" smtClean="0"/>
              <a:t>Click to edit Master title style</a:t>
            </a:r>
            <a:endParaRPr lang="en-US" dirty="0"/>
          </a:p>
        </p:txBody>
      </p:sp>
      <p:sp>
        <p:nvSpPr>
          <p:cNvPr id="3" name="Subtitle 2"/>
          <p:cNvSpPr>
            <a:spLocks noGrp="1"/>
          </p:cNvSpPr>
          <p:nvPr>
            <p:ph type="subTitle" idx="1"/>
          </p:nvPr>
        </p:nvSpPr>
        <p:spPr>
          <a:xfrm>
            <a:off x="685800" y="3505200"/>
            <a:ext cx="6400800" cy="1752600"/>
          </a:xfrm>
        </p:spPr>
        <p:txBody>
          <a:bodyPr/>
          <a:lstStyle>
            <a:lvl1pPr marL="0" indent="0" algn="l">
              <a:buNone/>
              <a:defRPr>
                <a:solidFill>
                  <a:schemeClr val="tx1">
                    <a:lumMod val="75000"/>
                    <a:lumOff val="2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pPr eaLnBrk="1" latinLnBrk="0" hangingPunct="1"/>
            <a:fld id="{9D21D778-B565-4D7E-94D7-64010A445B68}" type="datetimeFigureOut">
              <a:rPr lang="en-US" smtClean="0"/>
              <a:pPr eaLnBrk="1" latinLnBrk="0" hangingPunct="1"/>
              <a:t>5/11/17</a:t>
            </a:fld>
            <a:endParaRPr lang="en-US"/>
          </a:p>
        </p:txBody>
      </p:sp>
      <p:sp>
        <p:nvSpPr>
          <p:cNvPr id="5" name="Footer Placeholder 4"/>
          <p:cNvSpPr>
            <a:spLocks noGrp="1"/>
          </p:cNvSpPr>
          <p:nvPr>
            <p:ph type="ftr" sz="quarter" idx="11"/>
          </p:nvPr>
        </p:nvSpPr>
        <p:spPr/>
        <p:txBody>
          <a:bodyPr/>
          <a:lstStyle/>
          <a:p>
            <a:endParaRPr kumimoji="0" lang="en-US"/>
          </a:p>
        </p:txBody>
      </p:sp>
      <p:sp>
        <p:nvSpPr>
          <p:cNvPr id="6" name="Slide Number Placeholder 5"/>
          <p:cNvSpPr>
            <a:spLocks noGrp="1"/>
          </p:cNvSpPr>
          <p:nvPr>
            <p:ph type="sldNum" sz="quarter" idx="12"/>
          </p:nvPr>
        </p:nvSpPr>
        <p:spPr/>
        <p:txBody>
          <a:bodyPr/>
          <a:lstStyle/>
          <a:p>
            <a:fld id="{2C6B1FF6-39B9-40F5-8B67-33C6354A3D4F}" type="slidenum">
              <a:rPr kumimoji="0" lang="en-US" smtClean="0"/>
              <a:pPr eaLnBrk="1" latinLnBrk="0" hangingPunct="1"/>
              <a:t>‹#›</a:t>
            </a:fld>
            <a:endParaRPr kumimoji="0" lang="en-US" dirty="0">
              <a:solidFill>
                <a:schemeClr val="accent3">
                  <a:shade val="75000"/>
                </a:schemeClr>
              </a:solidFill>
            </a:endParaRPr>
          </a:p>
        </p:txBody>
      </p:sp>
      <p:cxnSp>
        <p:nvCxnSpPr>
          <p:cNvPr id="8" name="Straight Connector 7"/>
          <p:cNvCxnSpPr/>
          <p:nvPr/>
        </p:nvCxnSpPr>
        <p:spPr>
          <a:xfrm>
            <a:off x="685800" y="3398520"/>
            <a:ext cx="7848600"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eaLnBrk="1" latinLnBrk="0" hangingPunct="1"/>
            <a:fld id="{9D21D778-B565-4D7E-94D7-64010A445B68}" type="datetimeFigureOut">
              <a:rPr lang="en-US" smtClean="0"/>
              <a:pPr eaLnBrk="1" latinLnBrk="0" hangingPunct="1"/>
              <a:t>5/11/17</a:t>
            </a:fld>
            <a:endParaRPr lang="en-US"/>
          </a:p>
        </p:txBody>
      </p:sp>
      <p:sp>
        <p:nvSpPr>
          <p:cNvPr id="5" name="Footer Placeholder 4"/>
          <p:cNvSpPr>
            <a:spLocks noGrp="1"/>
          </p:cNvSpPr>
          <p:nvPr>
            <p:ph type="ftr" sz="quarter" idx="11"/>
          </p:nvPr>
        </p:nvSpPr>
        <p:spPr/>
        <p:txBody>
          <a:bodyPr/>
          <a:lstStyle/>
          <a:p>
            <a:endParaRPr kumimoji="0" lang="en-US"/>
          </a:p>
        </p:txBody>
      </p:sp>
      <p:sp>
        <p:nvSpPr>
          <p:cNvPr id="6" name="Slide Number Placeholder 5"/>
          <p:cNvSpPr>
            <a:spLocks noGrp="1"/>
          </p:cNvSpPr>
          <p:nvPr>
            <p:ph type="sldNum" sz="quarter" idx="12"/>
          </p:nvPr>
        </p:nvSpPr>
        <p:spPr/>
        <p:txBody>
          <a:bodyPr/>
          <a:lstStyle/>
          <a:p>
            <a:fld id="{2C6B1FF6-39B9-40F5-8B67-33C6354A3D4F}" type="slidenum">
              <a:rPr kumimoji="0" lang="en-US" smtClean="0"/>
              <a:pPr eaLnBrk="1" latinLnBrk="0" hangingPunct="1"/>
              <a:t>‹#›</a:t>
            </a:fld>
            <a:endParaRPr kumimoji="0"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609600"/>
            <a:ext cx="2057400" cy="5867400"/>
          </a:xfrm>
        </p:spPr>
        <p:txBody>
          <a:bodyPr vert="eaVert" anchor="b"/>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7200" y="609600"/>
            <a:ext cx="6019800" cy="5867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pPr eaLnBrk="1" latinLnBrk="0" hangingPunct="1"/>
            <a:fld id="{9D21D778-B565-4D7E-94D7-64010A445B68}" type="datetimeFigureOut">
              <a:rPr lang="en-US" smtClean="0"/>
              <a:pPr eaLnBrk="1" latinLnBrk="0" hangingPunct="1"/>
              <a:t>5/11/17</a:t>
            </a:fld>
            <a:endParaRPr lang="en-US"/>
          </a:p>
        </p:txBody>
      </p:sp>
      <p:sp>
        <p:nvSpPr>
          <p:cNvPr id="5" name="Footer Placeholder 4"/>
          <p:cNvSpPr>
            <a:spLocks noGrp="1"/>
          </p:cNvSpPr>
          <p:nvPr>
            <p:ph type="ftr" sz="quarter" idx="11"/>
          </p:nvPr>
        </p:nvSpPr>
        <p:spPr/>
        <p:txBody>
          <a:bodyPr/>
          <a:lstStyle/>
          <a:p>
            <a:endParaRPr kumimoji="0" lang="en-US"/>
          </a:p>
        </p:txBody>
      </p:sp>
      <p:sp>
        <p:nvSpPr>
          <p:cNvPr id="6" name="Slide Number Placeholder 5"/>
          <p:cNvSpPr>
            <a:spLocks noGrp="1"/>
          </p:cNvSpPr>
          <p:nvPr>
            <p:ph type="sldNum" sz="quarter" idx="12"/>
          </p:nvPr>
        </p:nvSpPr>
        <p:spPr/>
        <p:txBody>
          <a:bodyPr/>
          <a:lstStyle/>
          <a:p>
            <a:fld id="{2C6B1FF6-39B9-40F5-8B67-33C6354A3D4F}" type="slidenum">
              <a:rPr kumimoji="0" lang="en-US" smtClean="0"/>
              <a:pPr eaLnBrk="1" latinLnBrk="0" hangingPunct="1"/>
              <a:t>‹#›</a:t>
            </a:fld>
            <a:endParaRPr kumimoji="0"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eaLnBrk="1" latinLnBrk="0" hangingPunct="1"/>
            <a:fld id="{9D21D778-B565-4D7E-94D7-64010A445B68}" type="datetimeFigureOut">
              <a:rPr lang="en-US" smtClean="0"/>
              <a:pPr eaLnBrk="1" latinLnBrk="0" hangingPunct="1"/>
              <a:t>5/11/17</a:t>
            </a:fld>
            <a:endParaRPr lang="en-US"/>
          </a:p>
        </p:txBody>
      </p:sp>
      <p:sp>
        <p:nvSpPr>
          <p:cNvPr id="5" name="Footer Placeholder 4"/>
          <p:cNvSpPr>
            <a:spLocks noGrp="1"/>
          </p:cNvSpPr>
          <p:nvPr>
            <p:ph type="ftr" sz="quarter" idx="11"/>
          </p:nvPr>
        </p:nvSpPr>
        <p:spPr/>
        <p:txBody>
          <a:bodyPr/>
          <a:lstStyle/>
          <a:p>
            <a:endParaRPr kumimoji="0" lang="en-US"/>
          </a:p>
        </p:txBody>
      </p:sp>
      <p:sp>
        <p:nvSpPr>
          <p:cNvPr id="6" name="Slide Number Placeholder 5"/>
          <p:cNvSpPr>
            <a:spLocks noGrp="1"/>
          </p:cNvSpPr>
          <p:nvPr>
            <p:ph type="sldNum" sz="quarter" idx="12"/>
          </p:nvPr>
        </p:nvSpPr>
        <p:spPr/>
        <p:txBody>
          <a:bodyPr/>
          <a:lstStyle/>
          <a:p>
            <a:fld id="{2C6B1FF6-39B9-40F5-8B67-33C6354A3D4F}" type="slidenum">
              <a:rPr kumimoji="0" lang="en-US" smtClean="0"/>
              <a:pPr eaLnBrk="1" latinLnBrk="0" hangingPunct="1"/>
              <a:t>‹#›</a:t>
            </a:fld>
            <a:endParaRPr kumimoji="0"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2362200"/>
            <a:ext cx="7772400" cy="2200275"/>
          </a:xfrm>
        </p:spPr>
        <p:txBody>
          <a:bodyPr anchor="b">
            <a:normAutofit/>
          </a:bodyPr>
          <a:lstStyle>
            <a:lvl1pPr algn="l">
              <a:defRPr sz="4800" b="0" cap="all"/>
            </a:lvl1pPr>
          </a:lstStyle>
          <a:p>
            <a:r>
              <a:rPr lang="en-US" smtClean="0"/>
              <a:t>Click to edit Master title style</a:t>
            </a:r>
            <a:endParaRPr lang="en-US" dirty="0"/>
          </a:p>
        </p:txBody>
      </p:sp>
      <p:sp>
        <p:nvSpPr>
          <p:cNvPr id="3" name="Text Placeholder 2"/>
          <p:cNvSpPr>
            <a:spLocks noGrp="1"/>
          </p:cNvSpPr>
          <p:nvPr>
            <p:ph type="body" idx="1"/>
          </p:nvPr>
        </p:nvSpPr>
        <p:spPr>
          <a:xfrm>
            <a:off x="722313" y="4626864"/>
            <a:ext cx="7772400" cy="1500187"/>
          </a:xfrm>
        </p:spPr>
        <p:txBody>
          <a:bodyPr anchor="t">
            <a:normAutofit/>
          </a:bodyPr>
          <a:lstStyle>
            <a:lvl1pPr marL="0" indent="0">
              <a:buNone/>
              <a:defRPr sz="24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pPr eaLnBrk="1" latinLnBrk="0" hangingPunct="1"/>
            <a:fld id="{9D21D778-B565-4D7E-94D7-64010A445B68}" type="datetimeFigureOut">
              <a:rPr lang="en-US" smtClean="0"/>
              <a:pPr eaLnBrk="1" latinLnBrk="0" hangingPunct="1"/>
              <a:t>5/11/17</a:t>
            </a:fld>
            <a:endParaRPr lang="en-US"/>
          </a:p>
        </p:txBody>
      </p:sp>
      <p:sp>
        <p:nvSpPr>
          <p:cNvPr id="5" name="Footer Placeholder 4"/>
          <p:cNvSpPr>
            <a:spLocks noGrp="1"/>
          </p:cNvSpPr>
          <p:nvPr>
            <p:ph type="ftr" sz="quarter" idx="11"/>
          </p:nvPr>
        </p:nvSpPr>
        <p:spPr/>
        <p:txBody>
          <a:bodyPr/>
          <a:lstStyle/>
          <a:p>
            <a:endParaRPr kumimoji="0" lang="en-US"/>
          </a:p>
        </p:txBody>
      </p:sp>
      <p:sp>
        <p:nvSpPr>
          <p:cNvPr id="6" name="Slide Number Placeholder 5"/>
          <p:cNvSpPr>
            <a:spLocks noGrp="1"/>
          </p:cNvSpPr>
          <p:nvPr>
            <p:ph type="sldNum" sz="quarter" idx="12"/>
          </p:nvPr>
        </p:nvSpPr>
        <p:spPr/>
        <p:txBody>
          <a:bodyPr/>
          <a:lstStyle/>
          <a:p>
            <a:fld id="{2C6B1FF6-39B9-40F5-8B67-33C6354A3D4F}" type="slidenum">
              <a:rPr kumimoji="0" lang="en-US" smtClean="0"/>
              <a:pPr eaLnBrk="1" latinLnBrk="0" hangingPunct="1"/>
              <a:t>‹#›</a:t>
            </a:fld>
            <a:endParaRPr kumimoji="0" lang="en-US" dirty="0">
              <a:solidFill>
                <a:schemeClr val="accent3">
                  <a:shade val="75000"/>
                </a:schemeClr>
              </a:solidFill>
            </a:endParaRPr>
          </a:p>
        </p:txBody>
      </p:sp>
      <p:cxnSp>
        <p:nvCxnSpPr>
          <p:cNvPr id="7" name="Straight Connector 6"/>
          <p:cNvCxnSpPr/>
          <p:nvPr/>
        </p:nvCxnSpPr>
        <p:spPr>
          <a:xfrm>
            <a:off x="731520" y="4599432"/>
            <a:ext cx="7848600"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73352"/>
            <a:ext cx="4038600" cy="471830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200" y="1673352"/>
            <a:ext cx="4038600" cy="471830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pPr eaLnBrk="1" latinLnBrk="0" hangingPunct="1"/>
            <a:fld id="{9D21D778-B565-4D7E-94D7-64010A445B68}" type="datetimeFigureOut">
              <a:rPr lang="en-US" smtClean="0"/>
              <a:pPr eaLnBrk="1" latinLnBrk="0" hangingPunct="1"/>
              <a:t>5/11/17</a:t>
            </a:fld>
            <a:endParaRPr lang="en-US"/>
          </a:p>
        </p:txBody>
      </p:sp>
      <p:sp>
        <p:nvSpPr>
          <p:cNvPr id="6" name="Footer Placeholder 5"/>
          <p:cNvSpPr>
            <a:spLocks noGrp="1"/>
          </p:cNvSpPr>
          <p:nvPr>
            <p:ph type="ftr" sz="quarter" idx="11"/>
          </p:nvPr>
        </p:nvSpPr>
        <p:spPr/>
        <p:txBody>
          <a:bodyPr/>
          <a:lstStyle/>
          <a:p>
            <a:endParaRPr kumimoji="0" lang="en-US" dirty="0"/>
          </a:p>
        </p:txBody>
      </p:sp>
      <p:sp>
        <p:nvSpPr>
          <p:cNvPr id="7" name="Slide Number Placeholder 6"/>
          <p:cNvSpPr>
            <a:spLocks noGrp="1"/>
          </p:cNvSpPr>
          <p:nvPr>
            <p:ph type="sldNum" sz="quarter" idx="12"/>
          </p:nvPr>
        </p:nvSpPr>
        <p:spPr/>
        <p:txBody>
          <a:bodyPr/>
          <a:lstStyle/>
          <a:p>
            <a:fld id="{2C6B1FF6-39B9-40F5-8B67-33C6354A3D4F}" type="slidenum">
              <a:rPr kumimoji="0" lang="en-US" smtClean="0"/>
              <a:pPr eaLnBrk="1" latinLnBrk="0" hangingPunct="1"/>
              <a:t>‹#›</a:t>
            </a:fld>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457200" y="1676400"/>
            <a:ext cx="3931920" cy="639762"/>
          </a:xfrm>
          <a:noFill/>
          <a:ln>
            <a:noFill/>
          </a:ln>
          <a:effectLst/>
        </p:spPr>
        <p:style>
          <a:lnRef idx="3">
            <a:schemeClr val="lt1"/>
          </a:lnRef>
          <a:fillRef idx="1">
            <a:schemeClr val="accent2"/>
          </a:fillRef>
          <a:effectRef idx="1">
            <a:schemeClr val="accent2"/>
          </a:effectRef>
          <a:fontRef idx="none"/>
        </p:style>
        <p:txBody>
          <a:bodyPr anchor="ctr">
            <a:normAutofit/>
          </a:bodyPr>
          <a:lstStyle>
            <a:lvl1pPr marL="0" indent="0" algn="ctr">
              <a:buNone/>
              <a:defRPr sz="20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4" name="Content Placeholder 3"/>
          <p:cNvSpPr>
            <a:spLocks noGrp="1"/>
          </p:cNvSpPr>
          <p:nvPr>
            <p:ph sz="half" idx="2"/>
          </p:nvPr>
        </p:nvSpPr>
        <p:spPr>
          <a:xfrm>
            <a:off x="457200" y="2438400"/>
            <a:ext cx="393192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754880" y="1676400"/>
            <a:ext cx="3931920" cy="639762"/>
          </a:xfrm>
          <a:noFill/>
          <a:ln>
            <a:noFill/>
          </a:ln>
          <a:effectLst/>
        </p:spPr>
        <p:style>
          <a:lnRef idx="3">
            <a:schemeClr val="lt1"/>
          </a:lnRef>
          <a:fillRef idx="1">
            <a:schemeClr val="accent2"/>
          </a:fillRef>
          <a:effectRef idx="1">
            <a:schemeClr val="accent2"/>
          </a:effectRef>
          <a:fontRef idx="none"/>
        </p:style>
        <p:txBody>
          <a:bodyPr anchor="ctr">
            <a:normAutofit/>
          </a:bodyPr>
          <a:lstStyle>
            <a:lvl1pPr marL="0" indent="0" algn="ctr">
              <a:buNone/>
              <a:defRPr lang="en-US" sz="2000" b="0" kern="1200" dirty="0" smtClean="0">
                <a:solidFill>
                  <a:schemeClr val="tx2"/>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754880" y="2438400"/>
            <a:ext cx="393192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pPr eaLnBrk="1" latinLnBrk="0" hangingPunct="1"/>
            <a:fld id="{9D21D778-B565-4D7E-94D7-64010A445B68}" type="datetimeFigureOut">
              <a:rPr lang="en-US" smtClean="0"/>
              <a:pPr eaLnBrk="1" latinLnBrk="0" hangingPunct="1"/>
              <a:t>5/11/17</a:t>
            </a:fld>
            <a:endParaRPr lang="en-US"/>
          </a:p>
        </p:txBody>
      </p:sp>
      <p:sp>
        <p:nvSpPr>
          <p:cNvPr id="8" name="Footer Placeholder 7"/>
          <p:cNvSpPr>
            <a:spLocks noGrp="1"/>
          </p:cNvSpPr>
          <p:nvPr>
            <p:ph type="ftr" sz="quarter" idx="11"/>
          </p:nvPr>
        </p:nvSpPr>
        <p:spPr/>
        <p:txBody>
          <a:bodyPr/>
          <a:lstStyle/>
          <a:p>
            <a:endParaRPr kumimoji="0" lang="en-US"/>
          </a:p>
        </p:txBody>
      </p:sp>
      <p:sp>
        <p:nvSpPr>
          <p:cNvPr id="9" name="Slide Number Placeholder 8"/>
          <p:cNvSpPr>
            <a:spLocks noGrp="1"/>
          </p:cNvSpPr>
          <p:nvPr>
            <p:ph type="sldNum" sz="quarter" idx="12"/>
          </p:nvPr>
        </p:nvSpPr>
        <p:spPr/>
        <p:txBody>
          <a:bodyPr/>
          <a:lstStyle/>
          <a:p>
            <a:pPr algn="ctr" eaLnBrk="1" latinLnBrk="0" hangingPunct="1"/>
            <a:fld id="{2C6B1FF6-39B9-40F5-8B67-33C6354A3D4F}" type="slidenum">
              <a:rPr kumimoji="0" lang="en-US" smtClean="0"/>
              <a:pPr algn="ctr" eaLnBrk="1" latinLnBrk="0" hangingPunct="1"/>
              <a:t>‹#›</a:t>
            </a:fld>
            <a:endParaRPr kumimoji="0" lang="en-US" dirty="0"/>
          </a:p>
        </p:txBody>
      </p:sp>
      <p:cxnSp>
        <p:nvCxnSpPr>
          <p:cNvPr id="11" name="Straight Connector 10"/>
          <p:cNvCxnSpPr/>
          <p:nvPr/>
        </p:nvCxnSpPr>
        <p:spPr>
          <a:xfrm flipH="1">
            <a:off x="4572000" y="1691640"/>
            <a:ext cx="794" cy="4353560"/>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pPr eaLnBrk="1" latinLnBrk="0" hangingPunct="1"/>
            <a:fld id="{9D21D778-B565-4D7E-94D7-64010A445B68}" type="datetimeFigureOut">
              <a:rPr lang="en-US" smtClean="0"/>
              <a:pPr eaLnBrk="1" latinLnBrk="0" hangingPunct="1"/>
              <a:t>5/11/17</a:t>
            </a:fld>
            <a:endParaRPr lang="en-US"/>
          </a:p>
        </p:txBody>
      </p:sp>
      <p:sp>
        <p:nvSpPr>
          <p:cNvPr id="4" name="Footer Placeholder 3"/>
          <p:cNvSpPr>
            <a:spLocks noGrp="1"/>
          </p:cNvSpPr>
          <p:nvPr>
            <p:ph type="ftr" sz="quarter" idx="11"/>
          </p:nvPr>
        </p:nvSpPr>
        <p:spPr/>
        <p:txBody>
          <a:bodyPr/>
          <a:lstStyle/>
          <a:p>
            <a:endParaRPr kumimoji="0" lang="en-US" dirty="0"/>
          </a:p>
        </p:txBody>
      </p:sp>
      <p:sp>
        <p:nvSpPr>
          <p:cNvPr id="5" name="Slide Number Placeholder 4"/>
          <p:cNvSpPr>
            <a:spLocks noGrp="1"/>
          </p:cNvSpPr>
          <p:nvPr>
            <p:ph type="sldNum" sz="quarter" idx="12"/>
          </p:nvPr>
        </p:nvSpPr>
        <p:spPr/>
        <p:txBody>
          <a:bodyPr/>
          <a:lstStyle/>
          <a:p>
            <a:fld id="{2C6B1FF6-39B9-40F5-8B67-33C6354A3D4F}" type="slidenum">
              <a:rPr kumimoji="0" lang="en-US" smtClean="0"/>
              <a:pPr eaLnBrk="1" latinLnBrk="0" hangingPunct="1"/>
              <a:t>‹#›</a:t>
            </a:fld>
            <a:endParaRPr kumimoji="0"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eaLnBrk="1" latinLnBrk="0" hangingPunct="1"/>
            <a:fld id="{9D21D778-B565-4D7E-94D7-64010A445B68}" type="datetimeFigureOut">
              <a:rPr lang="en-US" smtClean="0"/>
              <a:pPr eaLnBrk="1" latinLnBrk="0" hangingPunct="1"/>
              <a:t>5/11/17</a:t>
            </a:fld>
            <a:endParaRPr lang="en-US"/>
          </a:p>
        </p:txBody>
      </p:sp>
      <p:sp>
        <p:nvSpPr>
          <p:cNvPr id="3" name="Footer Placeholder 2"/>
          <p:cNvSpPr>
            <a:spLocks noGrp="1"/>
          </p:cNvSpPr>
          <p:nvPr>
            <p:ph type="ftr" sz="quarter" idx="11"/>
          </p:nvPr>
        </p:nvSpPr>
        <p:spPr/>
        <p:txBody>
          <a:bodyPr/>
          <a:lstStyle/>
          <a:p>
            <a:endParaRPr kumimoji="0" lang="en-US"/>
          </a:p>
        </p:txBody>
      </p:sp>
      <p:sp>
        <p:nvSpPr>
          <p:cNvPr id="4" name="Slide Number Placeholder 3"/>
          <p:cNvSpPr>
            <a:spLocks noGrp="1"/>
          </p:cNvSpPr>
          <p:nvPr>
            <p:ph type="sldNum" sz="quarter" idx="12"/>
          </p:nvPr>
        </p:nvSpPr>
        <p:spPr/>
        <p:txBody>
          <a:bodyPr/>
          <a:lstStyle/>
          <a:p>
            <a:fld id="{2C6B1FF6-39B9-40F5-8B67-33C6354A3D4F}" type="slidenum">
              <a:rPr kumimoji="0" lang="en-US" smtClean="0"/>
              <a:pPr eaLnBrk="1" latinLnBrk="0" hangingPunct="1"/>
              <a:t>‹#›</a:t>
            </a:fld>
            <a:endParaRPr kumimoji="0" lang="en-US" dirty="0">
              <a:solidFill>
                <a:srgbClr val="FFFFFF"/>
              </a:solidFill>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792080"/>
            <a:ext cx="2139696" cy="1261872"/>
          </a:xfrm>
        </p:spPr>
        <p:txBody>
          <a:bodyPr anchor="b">
            <a:noAutofit/>
          </a:bodyPr>
          <a:lstStyle>
            <a:lvl1pPr algn="l">
              <a:defRPr sz="2400" b="0"/>
            </a:lvl1pPr>
          </a:lstStyle>
          <a:p>
            <a:r>
              <a:rPr lang="en-US" smtClean="0"/>
              <a:t>Click to edit Master title style</a:t>
            </a:r>
            <a:endParaRPr lang="en-US" dirty="0"/>
          </a:p>
        </p:txBody>
      </p:sp>
      <p:sp>
        <p:nvSpPr>
          <p:cNvPr id="3" name="Content Placeholder 2"/>
          <p:cNvSpPr>
            <a:spLocks noGrp="1"/>
          </p:cNvSpPr>
          <p:nvPr>
            <p:ph idx="1"/>
          </p:nvPr>
        </p:nvSpPr>
        <p:spPr>
          <a:xfrm>
            <a:off x="2971800" y="792080"/>
            <a:ext cx="5715000" cy="557784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457201" y="2130552"/>
            <a:ext cx="2139696" cy="4243615"/>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eaLnBrk="1" latinLnBrk="0" hangingPunct="1"/>
            <a:fld id="{9D21D778-B565-4D7E-94D7-64010A445B68}" type="datetimeFigureOut">
              <a:rPr lang="en-US" smtClean="0"/>
              <a:pPr eaLnBrk="1" latinLnBrk="0" hangingPunct="1"/>
              <a:t>5/11/17</a:t>
            </a:fld>
            <a:endParaRPr lang="en-US"/>
          </a:p>
        </p:txBody>
      </p:sp>
      <p:sp>
        <p:nvSpPr>
          <p:cNvPr id="6" name="Footer Placeholder 5"/>
          <p:cNvSpPr>
            <a:spLocks noGrp="1"/>
          </p:cNvSpPr>
          <p:nvPr>
            <p:ph type="ftr" sz="quarter" idx="11"/>
          </p:nvPr>
        </p:nvSpPr>
        <p:spPr/>
        <p:txBody>
          <a:bodyPr/>
          <a:lstStyle/>
          <a:p>
            <a:endParaRPr kumimoji="0" lang="en-US" dirty="0"/>
          </a:p>
        </p:txBody>
      </p:sp>
      <p:sp>
        <p:nvSpPr>
          <p:cNvPr id="7" name="Slide Number Placeholder 6"/>
          <p:cNvSpPr>
            <a:spLocks noGrp="1"/>
          </p:cNvSpPr>
          <p:nvPr>
            <p:ph type="sldNum" sz="quarter" idx="12"/>
          </p:nvPr>
        </p:nvSpPr>
        <p:spPr/>
        <p:txBody>
          <a:bodyPr/>
          <a:lstStyle/>
          <a:p>
            <a:fld id="{2C6B1FF6-39B9-40F5-8B67-33C6354A3D4F}" type="slidenum">
              <a:rPr kumimoji="0" lang="en-US" smtClean="0"/>
              <a:pPr eaLnBrk="1" latinLnBrk="0" hangingPunct="1"/>
              <a:t>‹#›</a:t>
            </a:fld>
            <a:endParaRPr kumimoji="0" lang="en-US" dirty="0">
              <a:solidFill>
                <a:schemeClr val="accent3">
                  <a:shade val="75000"/>
                </a:schemeClr>
              </a:solidFill>
            </a:endParaRPr>
          </a:p>
        </p:txBody>
      </p:sp>
      <p:cxnSp>
        <p:nvCxnSpPr>
          <p:cNvPr id="9" name="Straight Connector 8"/>
          <p:cNvCxnSpPr/>
          <p:nvPr/>
        </p:nvCxnSpPr>
        <p:spPr>
          <a:xfrm flipH="1">
            <a:off x="2775010" y="792080"/>
            <a:ext cx="1588" cy="5261587"/>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792480"/>
            <a:ext cx="2142680" cy="1264920"/>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p:cNvSpPr>
          <p:nvPr>
            <p:ph type="pic" idx="1"/>
          </p:nvPr>
        </p:nvSpPr>
        <p:spPr>
          <a:xfrm>
            <a:off x="2858610" y="838201"/>
            <a:ext cx="5904390" cy="5500456"/>
          </a:xfrm>
          <a:solidFill>
            <a:schemeClr val="bg2"/>
          </a:solidFill>
          <a:ln w="76200">
            <a:solidFill>
              <a:srgbClr val="FFFFFF"/>
            </a:solidFill>
            <a:miter lim="800000"/>
          </a:ln>
          <a:effectLst>
            <a:outerShdw blurRad="50800" dist="12700" dir="5400000" algn="t" rotWithShape="0">
              <a:prstClr val="black">
                <a:alpha val="59000"/>
              </a:prstClr>
            </a:outerShdw>
          </a:effectLst>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lang="en-US" dirty="0"/>
          </a:p>
        </p:txBody>
      </p:sp>
      <p:sp>
        <p:nvSpPr>
          <p:cNvPr id="4" name="Text Placeholder 3"/>
          <p:cNvSpPr>
            <a:spLocks noGrp="1"/>
          </p:cNvSpPr>
          <p:nvPr>
            <p:ph type="body" sz="half" idx="2"/>
          </p:nvPr>
        </p:nvSpPr>
        <p:spPr>
          <a:xfrm>
            <a:off x="457200" y="2133600"/>
            <a:ext cx="2139696" cy="424281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eaLnBrk="1" latinLnBrk="0" hangingPunct="1"/>
            <a:fld id="{9D21D778-B565-4D7E-94D7-64010A445B68}" type="datetimeFigureOut">
              <a:rPr lang="en-US" smtClean="0"/>
              <a:pPr eaLnBrk="1" latinLnBrk="0" hangingPunct="1"/>
              <a:t>5/11/17</a:t>
            </a:fld>
            <a:endParaRPr lang="en-US" dirty="0"/>
          </a:p>
        </p:txBody>
      </p:sp>
      <p:sp>
        <p:nvSpPr>
          <p:cNvPr id="6" name="Footer Placeholder 5"/>
          <p:cNvSpPr>
            <a:spLocks noGrp="1"/>
          </p:cNvSpPr>
          <p:nvPr>
            <p:ph type="ftr" sz="quarter" idx="11"/>
          </p:nvPr>
        </p:nvSpPr>
        <p:spPr/>
        <p:txBody>
          <a:bodyPr/>
          <a:lstStyle/>
          <a:p>
            <a:endParaRPr kumimoji="0" lang="en-US" dirty="0"/>
          </a:p>
        </p:txBody>
      </p:sp>
      <p:sp>
        <p:nvSpPr>
          <p:cNvPr id="7" name="Slide Number Placeholder 6"/>
          <p:cNvSpPr>
            <a:spLocks noGrp="1"/>
          </p:cNvSpPr>
          <p:nvPr>
            <p:ph type="sldNum" sz="quarter" idx="12"/>
          </p:nvPr>
        </p:nvSpPr>
        <p:spPr/>
        <p:txBody>
          <a:bodyPr/>
          <a:lstStyle/>
          <a:p>
            <a:fld id="{2C6B1FF6-39B9-40F5-8B67-33C6354A3D4F}" type="slidenum">
              <a:rPr kumimoji="0" lang="en-US" smtClean="0"/>
              <a:pPr eaLnBrk="1" latinLnBrk="0" hangingPunct="1"/>
              <a:t>‹#›</a:t>
            </a:fld>
            <a:endParaRPr kumimoji="0"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3" Type="http://schemas.openxmlformats.org/officeDocument/2006/relationships/image" Target="../media/image2.jpe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8" name="Rectangle 17"/>
          <p:cNvSpPr/>
          <p:nvPr userDrawn="1"/>
        </p:nvSpPr>
        <p:spPr>
          <a:xfrm>
            <a:off x="8686800" y="0"/>
            <a:ext cx="473599" cy="365760"/>
          </a:xfrm>
          <a:prstGeom prst="rect">
            <a:avLst/>
          </a:prstGeom>
          <a:solidFill>
            <a:srgbClr val="C7A12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2">
                  <a:lumMod val="75000"/>
                </a:schemeClr>
              </a:solidFill>
            </a:endParaRPr>
          </a:p>
        </p:txBody>
      </p:sp>
      <p:sp>
        <p:nvSpPr>
          <p:cNvPr id="11" name="Rectangle 10"/>
          <p:cNvSpPr/>
          <p:nvPr userDrawn="1"/>
        </p:nvSpPr>
        <p:spPr>
          <a:xfrm>
            <a:off x="3352800" y="0"/>
            <a:ext cx="4191000" cy="365760"/>
          </a:xfrm>
          <a:prstGeom prst="rect">
            <a:avLst/>
          </a:prstGeom>
          <a:solidFill>
            <a:srgbClr val="3F459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2">
                  <a:lumMod val="75000"/>
                </a:schemeClr>
              </a:solidFill>
            </a:endParaRPr>
          </a:p>
        </p:txBody>
      </p:sp>
      <p:sp>
        <p:nvSpPr>
          <p:cNvPr id="12" name="Rectangle 11"/>
          <p:cNvSpPr/>
          <p:nvPr userDrawn="1"/>
        </p:nvSpPr>
        <p:spPr>
          <a:xfrm>
            <a:off x="7543800" y="0"/>
            <a:ext cx="1143000" cy="365760"/>
          </a:xfrm>
          <a:prstGeom prst="rect">
            <a:avLst/>
          </a:prstGeom>
          <a:solidFill>
            <a:srgbClr val="7C3B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2">
                  <a:lumMod val="75000"/>
                </a:schemeClr>
              </a:solidFill>
            </a:endParaRPr>
          </a:p>
        </p:txBody>
      </p:sp>
      <p:sp>
        <p:nvSpPr>
          <p:cNvPr id="2" name="Title Placeholder 1"/>
          <p:cNvSpPr>
            <a:spLocks noGrp="1"/>
          </p:cNvSpPr>
          <p:nvPr>
            <p:ph type="title"/>
          </p:nvPr>
        </p:nvSpPr>
        <p:spPr>
          <a:xfrm>
            <a:off x="457200" y="533400"/>
            <a:ext cx="8229600" cy="990600"/>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457200" y="1600200"/>
            <a:ext cx="8229600" cy="4216334"/>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Rectangle 6"/>
          <p:cNvSpPr/>
          <p:nvPr/>
        </p:nvSpPr>
        <p:spPr>
          <a:xfrm>
            <a:off x="0" y="0"/>
            <a:ext cx="3352799" cy="365760"/>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2">
                  <a:lumMod val="75000"/>
                </a:schemeClr>
              </a:solidFill>
            </a:endParaRPr>
          </a:p>
        </p:txBody>
      </p:sp>
      <p:sp>
        <p:nvSpPr>
          <p:cNvPr id="4" name="Date Placeholder 3"/>
          <p:cNvSpPr>
            <a:spLocks noGrp="1"/>
          </p:cNvSpPr>
          <p:nvPr>
            <p:ph type="dt" sz="half" idx="2"/>
          </p:nvPr>
        </p:nvSpPr>
        <p:spPr>
          <a:xfrm>
            <a:off x="457200" y="18288"/>
            <a:ext cx="2895600" cy="329184"/>
          </a:xfrm>
          <a:prstGeom prst="rect">
            <a:avLst/>
          </a:prstGeom>
        </p:spPr>
        <p:txBody>
          <a:bodyPr vert="horz" lIns="91440" tIns="45720" rIns="91440" bIns="45720" rtlCol="0" anchor="ctr"/>
          <a:lstStyle>
            <a:lvl1pPr algn="l">
              <a:defRPr sz="1200">
                <a:solidFill>
                  <a:srgbClr val="FFFFFF"/>
                </a:solidFill>
              </a:defRPr>
            </a:lvl1pPr>
          </a:lstStyle>
          <a:p>
            <a:pPr algn="r" eaLnBrk="1" latinLnBrk="0" hangingPunct="1"/>
            <a:fld id="{9D21D778-B565-4D7E-94D7-64010A445B68}" type="datetimeFigureOut">
              <a:rPr lang="en-US" smtClean="0"/>
              <a:pPr algn="r" eaLnBrk="1" latinLnBrk="0" hangingPunct="1"/>
              <a:t>5/11/17</a:t>
            </a:fld>
            <a:endParaRPr lang="en-US" sz="1400" dirty="0">
              <a:solidFill>
                <a:srgbClr val="FFFFFF"/>
              </a:solidFill>
            </a:endParaRPr>
          </a:p>
        </p:txBody>
      </p:sp>
      <p:sp>
        <p:nvSpPr>
          <p:cNvPr id="5" name="Footer Placeholder 4"/>
          <p:cNvSpPr>
            <a:spLocks noGrp="1"/>
          </p:cNvSpPr>
          <p:nvPr>
            <p:ph type="ftr" sz="quarter" idx="3"/>
          </p:nvPr>
        </p:nvSpPr>
        <p:spPr>
          <a:xfrm>
            <a:off x="3429000" y="18288"/>
            <a:ext cx="4114800" cy="329184"/>
          </a:xfrm>
          <a:prstGeom prst="rect">
            <a:avLst/>
          </a:prstGeom>
        </p:spPr>
        <p:txBody>
          <a:bodyPr vert="horz" lIns="91440" tIns="45720" rIns="91440" bIns="45720" rtlCol="0" anchor="ctr"/>
          <a:lstStyle>
            <a:lvl1pPr algn="ctr">
              <a:defRPr sz="1200">
                <a:solidFill>
                  <a:srgbClr val="FFFFFF"/>
                </a:solidFill>
              </a:defRPr>
            </a:lvl1pPr>
          </a:lstStyle>
          <a:p>
            <a:pPr algn="l" eaLnBrk="1" latinLnBrk="0" hangingPunct="1"/>
            <a:endParaRPr kumimoji="0" lang="en-US" dirty="0">
              <a:solidFill>
                <a:srgbClr val="FFFFFF"/>
              </a:solidFill>
            </a:endParaRPr>
          </a:p>
        </p:txBody>
      </p:sp>
      <p:sp>
        <p:nvSpPr>
          <p:cNvPr id="6" name="Slide Number Placeholder 5"/>
          <p:cNvSpPr>
            <a:spLocks noGrp="1"/>
          </p:cNvSpPr>
          <p:nvPr>
            <p:ph type="sldNum" sz="quarter" idx="4"/>
          </p:nvPr>
        </p:nvSpPr>
        <p:spPr>
          <a:xfrm>
            <a:off x="7620000" y="18288"/>
            <a:ext cx="1066800" cy="329184"/>
          </a:xfrm>
          <a:prstGeom prst="rect">
            <a:avLst/>
          </a:prstGeom>
        </p:spPr>
        <p:txBody>
          <a:bodyPr vert="horz" lIns="91440" tIns="45720" rIns="91440" bIns="45720" rtlCol="0" anchor="ctr"/>
          <a:lstStyle>
            <a:lvl1pPr algn="l">
              <a:defRPr sz="1400" b="1">
                <a:solidFill>
                  <a:srgbClr val="FFFFFF"/>
                </a:solidFill>
              </a:defRPr>
            </a:lvl1pPr>
          </a:lstStyle>
          <a:p>
            <a:pPr algn="ctr" eaLnBrk="1" latinLnBrk="0" hangingPunct="1"/>
            <a:fld id="{2C6B1FF6-39B9-40F5-8B67-33C6354A3D4F}" type="slidenum">
              <a:rPr kumimoji="0" lang="en-US" smtClean="0"/>
              <a:pPr algn="ctr" eaLnBrk="1" latinLnBrk="0" hangingPunct="1"/>
              <a:t>‹#›</a:t>
            </a:fld>
            <a:endParaRPr kumimoji="0" lang="en-US" sz="1600" dirty="0">
              <a:solidFill>
                <a:schemeClr val="accent3">
                  <a:shade val="75000"/>
                </a:schemeClr>
              </a:solidFill>
            </a:endParaRPr>
          </a:p>
        </p:txBody>
      </p:sp>
      <p:pic>
        <p:nvPicPr>
          <p:cNvPr id="9" name="Picture 8" descr="Safe Housing Partnership Logo_WEBSITE LOGO.jpg"/>
          <p:cNvPicPr>
            <a:picLocks noChangeAspect="1"/>
          </p:cNvPicPr>
          <p:nvPr userDrawn="1"/>
        </p:nvPicPr>
        <p:blipFill>
          <a:blip r:embed="rId13" cstate="print">
            <a:extLst>
              <a:ext uri="{28A0092B-C50C-407E-A947-70E740481C1C}">
                <a14:useLocalDpi xmlns:a14="http://schemas.microsoft.com/office/drawing/2010/main"/>
              </a:ext>
            </a:extLst>
          </a:blip>
          <a:stretch>
            <a:fillRect/>
          </a:stretch>
        </p:blipFill>
        <p:spPr>
          <a:xfrm>
            <a:off x="7738555" y="5232515"/>
            <a:ext cx="1297437" cy="1507349"/>
          </a:xfrm>
          <a:prstGeom prst="rect">
            <a:avLst/>
          </a:prstGeom>
        </p:spPr>
      </p:pic>
      <p:sp>
        <p:nvSpPr>
          <p:cNvPr id="16" name="Rectangle 15"/>
          <p:cNvSpPr/>
          <p:nvPr userDrawn="1"/>
        </p:nvSpPr>
        <p:spPr>
          <a:xfrm>
            <a:off x="457199" y="6078144"/>
            <a:ext cx="7665331" cy="523220"/>
          </a:xfrm>
          <a:prstGeom prst="rect">
            <a:avLst/>
          </a:prstGeom>
        </p:spPr>
        <p:txBody>
          <a:bodyPr wrap="square">
            <a:spAutoFit/>
          </a:bodyPr>
          <a:lstStyle/>
          <a:p>
            <a:r>
              <a:rPr lang="en-US" sz="1400" b="0" i="0" dirty="0" smtClean="0">
                <a:solidFill>
                  <a:srgbClr val="9D5E8A"/>
                </a:solidFill>
                <a:latin typeface="Avenir Book"/>
                <a:cs typeface="Avenir Book"/>
              </a:rPr>
              <a:t>Domestic Violence and Housing Technical Assistance Consortium </a:t>
            </a:r>
          </a:p>
          <a:p>
            <a:r>
              <a:rPr lang="en-US" sz="1400" b="0" i="0" dirty="0" err="1" smtClean="0">
                <a:solidFill>
                  <a:srgbClr val="9D5E8A"/>
                </a:solidFill>
                <a:latin typeface="Avenir Book"/>
                <a:cs typeface="Avenir Book"/>
              </a:rPr>
              <a:t>www.safehousingpartnerships.org</a:t>
            </a:r>
            <a:endParaRPr lang="en-US" sz="1400" b="0" i="0" dirty="0">
              <a:solidFill>
                <a:srgbClr val="9D5E8A"/>
              </a:solidFill>
              <a:latin typeface="Avenir Book"/>
              <a:cs typeface="Avenir Book"/>
            </a:endParaRPr>
          </a:p>
        </p:txBody>
      </p:sp>
      <p:cxnSp>
        <p:nvCxnSpPr>
          <p:cNvPr id="21" name="Straight Connector 20"/>
          <p:cNvCxnSpPr/>
          <p:nvPr userDrawn="1"/>
        </p:nvCxnSpPr>
        <p:spPr>
          <a:xfrm>
            <a:off x="457199" y="6077221"/>
            <a:ext cx="7162801" cy="923"/>
          </a:xfrm>
          <a:prstGeom prst="line">
            <a:avLst/>
          </a:prstGeom>
          <a:ln w="12700" cmpd="sng">
            <a:solidFill>
              <a:srgbClr val="660066"/>
            </a:solidFill>
          </a:ln>
        </p:spPr>
        <p:style>
          <a:lnRef idx="2">
            <a:schemeClr val="accent1"/>
          </a:lnRef>
          <a:fillRef idx="0">
            <a:schemeClr val="accent1"/>
          </a:fillRef>
          <a:effectRef idx="1">
            <a:schemeClr val="accent1"/>
          </a:effectRef>
          <a:fontRef idx="minor">
            <a:schemeClr val="tx1"/>
          </a:fontRef>
        </p:style>
      </p:cxn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914400" rtl="0" eaLnBrk="1" latinLnBrk="0" hangingPunct="1">
        <a:spcBef>
          <a:spcPct val="0"/>
        </a:spcBef>
        <a:buNone/>
        <a:defRPr sz="4000" b="0" i="0" kern="1200" spc="-100" baseline="0">
          <a:solidFill>
            <a:schemeClr val="tx2"/>
          </a:solidFill>
          <a:latin typeface="Avenir Next Regular"/>
          <a:ea typeface="+mj-ea"/>
          <a:cs typeface="Avenir Next Regular"/>
        </a:defRPr>
      </a:lvl1pPr>
    </p:titleStyle>
    <p:bodyStyle>
      <a:lvl1pPr marL="182880" indent="-182880" algn="l" defTabSz="914400" rtl="0" eaLnBrk="1" latinLnBrk="0" hangingPunct="1">
        <a:spcBef>
          <a:spcPct val="20000"/>
        </a:spcBef>
        <a:buClr>
          <a:schemeClr val="accent1"/>
        </a:buClr>
        <a:buSzPct val="85000"/>
        <a:buFont typeface="Arial" pitchFamily="34" charset="0"/>
        <a:buChar char="•"/>
        <a:defRPr sz="2400" kern="1200">
          <a:solidFill>
            <a:schemeClr val="tx1"/>
          </a:solidFill>
          <a:latin typeface="Avenir Book"/>
          <a:ea typeface="+mn-ea"/>
          <a:cs typeface="Avenir Book"/>
        </a:defRPr>
      </a:lvl1pPr>
      <a:lvl2pPr marL="457200" indent="-182880" algn="l" defTabSz="914400" rtl="0" eaLnBrk="1" latinLnBrk="0" hangingPunct="1">
        <a:spcBef>
          <a:spcPct val="20000"/>
        </a:spcBef>
        <a:buClr>
          <a:schemeClr val="accent1"/>
        </a:buClr>
        <a:buSzPct val="85000"/>
        <a:buFont typeface="Arial" pitchFamily="34" charset="0"/>
        <a:buChar char="•"/>
        <a:defRPr sz="2000" kern="1200">
          <a:solidFill>
            <a:schemeClr val="tx1"/>
          </a:solidFill>
          <a:latin typeface="Avenir Book"/>
          <a:ea typeface="+mn-ea"/>
          <a:cs typeface="Avenir Book"/>
        </a:defRPr>
      </a:lvl2pPr>
      <a:lvl3pPr marL="731520" indent="-182880" algn="l" defTabSz="914400" rtl="0" eaLnBrk="1" latinLnBrk="0" hangingPunct="1">
        <a:spcBef>
          <a:spcPct val="20000"/>
        </a:spcBef>
        <a:buClr>
          <a:schemeClr val="accent1"/>
        </a:buClr>
        <a:buSzPct val="90000"/>
        <a:buFont typeface="Arial" pitchFamily="34" charset="0"/>
        <a:buChar char="•"/>
        <a:defRPr sz="1800" kern="1200">
          <a:solidFill>
            <a:schemeClr val="tx1"/>
          </a:solidFill>
          <a:latin typeface="Avenir Book"/>
          <a:ea typeface="+mn-ea"/>
          <a:cs typeface="Avenir Book"/>
        </a:defRPr>
      </a:lvl3pPr>
      <a:lvl4pPr marL="1005840" indent="-182880" algn="l" defTabSz="914400" rtl="0" eaLnBrk="1" latinLnBrk="0" hangingPunct="1">
        <a:spcBef>
          <a:spcPct val="20000"/>
        </a:spcBef>
        <a:buClr>
          <a:schemeClr val="accent1"/>
        </a:buClr>
        <a:buFont typeface="Arial" pitchFamily="34" charset="0"/>
        <a:buChar char="•"/>
        <a:defRPr sz="1600" kern="1200">
          <a:solidFill>
            <a:schemeClr val="tx1"/>
          </a:solidFill>
          <a:latin typeface="Avenir Book"/>
          <a:ea typeface="+mn-ea"/>
          <a:cs typeface="Avenir Book"/>
        </a:defRPr>
      </a:lvl4pPr>
      <a:lvl5pPr marL="1188720" indent="-137160" algn="l" defTabSz="914400" rtl="0" eaLnBrk="1" latinLnBrk="0" hangingPunct="1">
        <a:spcBef>
          <a:spcPct val="20000"/>
        </a:spcBef>
        <a:buClr>
          <a:schemeClr val="accent1"/>
        </a:buClr>
        <a:buSzPct val="100000"/>
        <a:buFont typeface="Arial" pitchFamily="34" charset="0"/>
        <a:buChar char="•"/>
        <a:defRPr sz="1400" kern="1200" baseline="0">
          <a:solidFill>
            <a:schemeClr val="tx1"/>
          </a:solidFill>
          <a:latin typeface="Avenir Book"/>
          <a:ea typeface="+mn-ea"/>
          <a:cs typeface="Avenir Book"/>
        </a:defRPr>
      </a:lvl5pPr>
      <a:lvl6pPr marL="137160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6pPr>
      <a:lvl7pPr marL="155448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7pPr>
      <a:lvl8pPr marL="173736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8pPr>
      <a:lvl9pPr marL="192024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3.jpeg"/></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4" Type="http://schemas.openxmlformats.org/officeDocument/2006/relationships/image" Target="../media/image5.png"/><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image" Target="../media/image6.jpe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4.xml"/><Relationship Id="rId3" Type="http://schemas.openxmlformats.org/officeDocument/2006/relationships/image" Target="../media/image7.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 Id="rId3" Type="http://schemas.openxmlformats.org/officeDocument/2006/relationships/image" Target="../media/image8.jpeg"/></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4" Type="http://schemas.openxmlformats.org/officeDocument/2006/relationships/image" Target="../media/image10.png"/><Relationship Id="rId5" Type="http://schemas.openxmlformats.org/officeDocument/2006/relationships/image" Target="../media/image11.png"/><Relationship Id="rId6" Type="http://schemas.openxmlformats.org/officeDocument/2006/relationships/image" Target="../media/image12.png"/><Relationship Id="rId1" Type="http://schemas.openxmlformats.org/officeDocument/2006/relationships/slideLayout" Target="../slideLayouts/slideLayout5.xml"/><Relationship Id="rId2" Type="http://schemas.openxmlformats.org/officeDocument/2006/relationships/notesSlide" Target="../notesSlides/notesSlide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p:nvPr>
        </p:nvSpPr>
        <p:spPr>
          <a:xfrm>
            <a:off x="685800" y="1053042"/>
            <a:ext cx="7848600" cy="1927225"/>
          </a:xfrm>
        </p:spPr>
        <p:txBody>
          <a:bodyPr/>
          <a:lstStyle/>
          <a:p>
            <a:r>
              <a:rPr lang="en-US" dirty="0" smtClean="0"/>
              <a:t>Safe Housing Partnerships</a:t>
            </a:r>
            <a:endParaRPr lang="en-US" dirty="0"/>
          </a:p>
        </p:txBody>
      </p:sp>
      <p:sp>
        <p:nvSpPr>
          <p:cNvPr id="2" name="Subtitle 1"/>
          <p:cNvSpPr>
            <a:spLocks noGrp="1"/>
          </p:cNvSpPr>
          <p:nvPr>
            <p:ph type="subTitle" idx="1"/>
          </p:nvPr>
        </p:nvSpPr>
        <p:spPr>
          <a:xfrm>
            <a:off x="685800" y="3505200"/>
            <a:ext cx="6578600" cy="778933"/>
          </a:xfrm>
        </p:spPr>
        <p:txBody>
          <a:bodyPr>
            <a:normAutofit lnSpcReduction="10000"/>
          </a:bodyPr>
          <a:lstStyle/>
          <a:p>
            <a:r>
              <a:rPr lang="en-US" dirty="0">
                <a:solidFill>
                  <a:schemeClr val="accent4"/>
                </a:solidFill>
              </a:rPr>
              <a:t>T</a:t>
            </a:r>
            <a:r>
              <a:rPr lang="en-US" dirty="0" smtClean="0">
                <a:solidFill>
                  <a:schemeClr val="accent4"/>
                </a:solidFill>
              </a:rPr>
              <a:t>he new website for the Domestic Violence and Housing Technical Assistance Consortium </a:t>
            </a:r>
            <a:endParaRPr lang="en-US" dirty="0">
              <a:solidFill>
                <a:schemeClr val="accent4"/>
              </a:solidFill>
            </a:endParaRPr>
          </a:p>
        </p:txBody>
      </p:sp>
      <p:pic>
        <p:nvPicPr>
          <p:cNvPr id="4" name="Picture 3" descr="NRCDVFiles:Communications Team :private:Archive:private:Comm. Team :NRCDV LOGOS:Safe Housing Partnership Logo_WEBSITE LOGO.jpg"/>
          <p:cNvPicPr/>
          <p:nvPr/>
        </p:nvPicPr>
        <p:blipFill rotWithShape="1">
          <a:blip r:embed="rId3" cstate="print">
            <a:extLst>
              <a:ext uri="{28A0092B-C50C-407E-A947-70E740481C1C}">
                <a14:useLocalDpi xmlns:a14="http://schemas.microsoft.com/office/drawing/2010/main"/>
              </a:ext>
            </a:extLst>
          </a:blip>
          <a:srcRect/>
          <a:stretch/>
        </p:blipFill>
        <p:spPr bwMode="auto">
          <a:xfrm>
            <a:off x="7777691" y="5257800"/>
            <a:ext cx="1157817" cy="1414981"/>
          </a:xfrm>
          <a:prstGeom prst="rect">
            <a:avLst/>
          </a:prstGeom>
          <a:noFill/>
          <a:ln>
            <a:noFill/>
          </a:ln>
          <a:extLst>
            <a:ext uri="{53640926-AAD7-44d8-BBD7-CCE9431645EC}">
              <a14:shadowObscured xmlns:a14="http://schemas.microsoft.com/office/drawing/2010/main"/>
            </a:ext>
          </a:extLst>
        </p:spPr>
      </p:pic>
      <p:sp>
        <p:nvSpPr>
          <p:cNvPr id="5" name="TextBox 4"/>
          <p:cNvSpPr txBox="1"/>
          <p:nvPr/>
        </p:nvSpPr>
        <p:spPr>
          <a:xfrm>
            <a:off x="753533" y="2895601"/>
            <a:ext cx="6290733" cy="461665"/>
          </a:xfrm>
          <a:prstGeom prst="rect">
            <a:avLst/>
          </a:prstGeom>
          <a:noFill/>
        </p:spPr>
        <p:txBody>
          <a:bodyPr wrap="square" rtlCol="0">
            <a:spAutoFit/>
          </a:bodyPr>
          <a:lstStyle/>
          <a:p>
            <a:r>
              <a:rPr lang="en-US" sz="2400" b="1" dirty="0" err="1" smtClean="0">
                <a:solidFill>
                  <a:schemeClr val="accent1"/>
                </a:solidFill>
                <a:latin typeface="Avenir Book"/>
                <a:cs typeface="Avenir Book"/>
              </a:rPr>
              <a:t>www.safehousingpartnerships.org</a:t>
            </a:r>
            <a:endParaRPr lang="en-US" sz="2400" b="1" dirty="0">
              <a:solidFill>
                <a:schemeClr val="accent1"/>
              </a:solidFill>
              <a:latin typeface="Avenir Book"/>
              <a:cs typeface="Avenir Book"/>
            </a:endParaRPr>
          </a:p>
        </p:txBody>
      </p:sp>
    </p:spTree>
    <p:extLst>
      <p:ext uri="{BB962C8B-B14F-4D97-AF65-F5344CB8AC3E}">
        <p14:creationId xmlns:p14="http://schemas.microsoft.com/office/powerpoint/2010/main" val="4106195961"/>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Understanding the Intersections</a:t>
            </a:r>
            <a:endParaRPr lang="en-US" dirty="0"/>
          </a:p>
        </p:txBody>
      </p:sp>
      <p:sp>
        <p:nvSpPr>
          <p:cNvPr id="3" name="Content Placeholder 2"/>
          <p:cNvSpPr>
            <a:spLocks noGrp="1"/>
          </p:cNvSpPr>
          <p:nvPr>
            <p:ph idx="1"/>
          </p:nvPr>
        </p:nvSpPr>
        <p:spPr/>
        <p:txBody>
          <a:bodyPr/>
          <a:lstStyle/>
          <a:p>
            <a:pPr marL="0" indent="0">
              <a:buNone/>
            </a:pPr>
            <a:r>
              <a:rPr lang="en-US" dirty="0" smtClean="0"/>
              <a:t>Data, </a:t>
            </a:r>
            <a:r>
              <a:rPr lang="en-US" dirty="0" err="1" smtClean="0"/>
              <a:t>infographics</a:t>
            </a:r>
            <a:r>
              <a:rPr lang="en-US" dirty="0" smtClean="0"/>
              <a:t>, literature reviews, and reports that:</a:t>
            </a:r>
          </a:p>
          <a:p>
            <a:pPr lvl="1"/>
            <a:r>
              <a:rPr lang="en-US" dirty="0"/>
              <a:t>D</a:t>
            </a:r>
            <a:r>
              <a:rPr lang="en-US" dirty="0" smtClean="0"/>
              <a:t>escribe the intersections between domestic violence, sexual assault, homelessness, and housing</a:t>
            </a:r>
          </a:p>
          <a:p>
            <a:pPr lvl="1"/>
            <a:r>
              <a:rPr lang="en-US" dirty="0" smtClean="0"/>
              <a:t>Provide information on the incidence and impact of homelessness generally and among specific populations</a:t>
            </a:r>
          </a:p>
          <a:p>
            <a:pPr marL="0" indent="0">
              <a:buNone/>
            </a:pPr>
            <a:endParaRPr lang="en-US" dirty="0"/>
          </a:p>
        </p:txBody>
      </p:sp>
      <p:pic>
        <p:nvPicPr>
          <p:cNvPr id="5" name="Picture 4" descr="NRCDVFiles:Communications Team :private:Archive:private:Policy and Research Team :Safe Housing Partnerships:Social Media Launch:SHP-SM-Launch-08.jpg"/>
          <p:cNvPicPr/>
          <p:nvPr/>
        </p:nvPicPr>
        <p:blipFill>
          <a:blip r:embed="rId3" cstate="print">
            <a:extLst>
              <a:ext uri="{28A0092B-C50C-407E-A947-70E740481C1C}">
                <a14:useLocalDpi xmlns:a14="http://schemas.microsoft.com/office/drawing/2010/main"/>
              </a:ext>
            </a:extLst>
          </a:blip>
          <a:srcRect/>
          <a:stretch>
            <a:fillRect/>
          </a:stretch>
        </p:blipFill>
        <p:spPr bwMode="auto">
          <a:xfrm>
            <a:off x="757767" y="3604683"/>
            <a:ext cx="3263900" cy="1746249"/>
          </a:xfrm>
          <a:prstGeom prst="rect">
            <a:avLst/>
          </a:prstGeom>
          <a:noFill/>
          <a:ln>
            <a:solidFill>
              <a:srgbClr val="4F81BD"/>
            </a:solidFill>
          </a:ln>
        </p:spPr>
      </p:pic>
      <p:pic>
        <p:nvPicPr>
          <p:cNvPr id="6" name="Picture 5" descr="NRCDVFiles:Communications Team :private:Archive:private:Policy and Research Team :Safe Housing Partnerships:Social Media Launch:SHP-Social Media Launch_Facebook 7 copy 3.png"/>
          <p:cNvPicPr/>
          <p:nvPr/>
        </p:nvPicPr>
        <p:blipFill>
          <a:blip r:embed="rId4" cstate="print">
            <a:extLst>
              <a:ext uri="{28A0092B-C50C-407E-A947-70E740481C1C}">
                <a14:useLocalDpi xmlns:a14="http://schemas.microsoft.com/office/drawing/2010/main"/>
              </a:ext>
            </a:extLst>
          </a:blip>
          <a:srcRect/>
          <a:stretch>
            <a:fillRect/>
          </a:stretch>
        </p:blipFill>
        <p:spPr bwMode="auto">
          <a:xfrm>
            <a:off x="4707467" y="3604683"/>
            <a:ext cx="3225800" cy="1746249"/>
          </a:xfrm>
          <a:prstGeom prst="rect">
            <a:avLst/>
          </a:prstGeom>
          <a:noFill/>
          <a:ln>
            <a:solidFill>
              <a:srgbClr val="4F81BD"/>
            </a:solidFill>
          </a:ln>
        </p:spPr>
      </p:pic>
    </p:spTree>
    <p:extLst>
      <p:ext uri="{BB962C8B-B14F-4D97-AF65-F5344CB8AC3E}">
        <p14:creationId xmlns:p14="http://schemas.microsoft.com/office/powerpoint/2010/main" val="1299406551"/>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Building Partnerships</a:t>
            </a:r>
            <a:endParaRPr lang="en-US" dirty="0"/>
          </a:p>
        </p:txBody>
      </p:sp>
      <p:sp>
        <p:nvSpPr>
          <p:cNvPr id="3" name="Content Placeholder 2"/>
          <p:cNvSpPr>
            <a:spLocks noGrp="1"/>
          </p:cNvSpPr>
          <p:nvPr>
            <p:ph idx="1"/>
          </p:nvPr>
        </p:nvSpPr>
        <p:spPr>
          <a:xfrm>
            <a:off x="457200" y="1600200"/>
            <a:ext cx="4478867" cy="2548467"/>
          </a:xfrm>
        </p:spPr>
        <p:txBody>
          <a:bodyPr>
            <a:normAutofit fontScale="92500"/>
          </a:bodyPr>
          <a:lstStyle/>
          <a:p>
            <a:r>
              <a:rPr lang="en-US" dirty="0" smtClean="0"/>
              <a:t>Strategies for building effective and sustainable partnerships</a:t>
            </a:r>
          </a:p>
          <a:p>
            <a:pPr marL="0" indent="0">
              <a:buNone/>
            </a:pPr>
            <a:endParaRPr lang="en-US" sz="1200" dirty="0" smtClean="0"/>
          </a:p>
          <a:p>
            <a:r>
              <a:rPr lang="en-US" dirty="0" smtClean="0"/>
              <a:t>Case studies exploring how programs and communities developed collaborative partnerships across systems</a:t>
            </a:r>
          </a:p>
          <a:p>
            <a:pPr marL="0" indent="0">
              <a:buNone/>
            </a:pPr>
            <a:endParaRPr lang="en-US" sz="1100" dirty="0" smtClean="0"/>
          </a:p>
        </p:txBody>
      </p:sp>
      <p:pic>
        <p:nvPicPr>
          <p:cNvPr id="4" name="Picture 3" descr="NRCDVFiles:Communications Team :private:Archive:private:Policy and Research Team :Safe Housing Partnerships:Social Media Launch:SHP-SM-Launch_Facebook 4.jpg"/>
          <p:cNvPicPr/>
          <p:nvPr/>
        </p:nvPicPr>
        <p:blipFill>
          <a:blip r:embed="rId3" cstate="print">
            <a:extLst>
              <a:ext uri="{28A0092B-C50C-407E-A947-70E740481C1C}">
                <a14:useLocalDpi xmlns:a14="http://schemas.microsoft.com/office/drawing/2010/main"/>
              </a:ext>
            </a:extLst>
          </a:blip>
          <a:srcRect/>
          <a:stretch>
            <a:fillRect/>
          </a:stretch>
        </p:blipFill>
        <p:spPr bwMode="auto">
          <a:xfrm>
            <a:off x="4741332" y="1600200"/>
            <a:ext cx="3716867" cy="2048933"/>
          </a:xfrm>
          <a:prstGeom prst="rect">
            <a:avLst/>
          </a:prstGeom>
          <a:noFill/>
          <a:ln>
            <a:solidFill>
              <a:srgbClr val="4F81BD"/>
            </a:solidFill>
          </a:ln>
        </p:spPr>
      </p:pic>
      <p:sp>
        <p:nvSpPr>
          <p:cNvPr id="5" name="TextBox 4"/>
          <p:cNvSpPr txBox="1"/>
          <p:nvPr/>
        </p:nvSpPr>
        <p:spPr>
          <a:xfrm>
            <a:off x="533400" y="3987800"/>
            <a:ext cx="7230533" cy="1515534"/>
          </a:xfrm>
          <a:prstGeom prst="rect">
            <a:avLst/>
          </a:prstGeom>
          <a:noFill/>
        </p:spPr>
        <p:txBody>
          <a:bodyPr wrap="square" rtlCol="0">
            <a:spAutoFit/>
          </a:bodyPr>
          <a:lstStyle/>
          <a:p>
            <a:pPr marL="742950" lvl="1" indent="-285750">
              <a:buFont typeface="Arial"/>
              <a:buChar char="•"/>
            </a:pPr>
            <a:r>
              <a:rPr lang="en-US" dirty="0">
                <a:latin typeface="Avenir Book"/>
                <a:cs typeface="Avenir Book"/>
              </a:rPr>
              <a:t>Currently featuring the District Alliance for Safe Housing’s Domestic Violence &amp; Housing Taskforce and the Kentucky Coalition Against Domestic Violence Rapid Rehousing Program   </a:t>
            </a:r>
          </a:p>
          <a:p>
            <a:pPr marL="742950" lvl="1" indent="-285750">
              <a:buFont typeface="Arial"/>
              <a:buChar char="•"/>
            </a:pPr>
            <a:endParaRPr lang="en-US" dirty="0"/>
          </a:p>
        </p:txBody>
      </p:sp>
    </p:spTree>
    <p:extLst>
      <p:ext uri="{BB962C8B-B14F-4D97-AF65-F5344CB8AC3E}">
        <p14:creationId xmlns:p14="http://schemas.microsoft.com/office/powerpoint/2010/main" val="2882560656"/>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0133" y="830965"/>
            <a:ext cx="2455334" cy="860152"/>
          </a:xfrm>
        </p:spPr>
        <p:txBody>
          <a:bodyPr/>
          <a:lstStyle/>
          <a:p>
            <a:r>
              <a:rPr lang="en-US" sz="2700" dirty="0" smtClean="0"/>
              <a:t>Employing Key Approaches</a:t>
            </a:r>
            <a:endParaRPr lang="en-US" sz="2700" dirty="0"/>
          </a:p>
        </p:txBody>
      </p:sp>
      <p:sp>
        <p:nvSpPr>
          <p:cNvPr id="4" name="Text Placeholder 3"/>
          <p:cNvSpPr>
            <a:spLocks noGrp="1"/>
          </p:cNvSpPr>
          <p:nvPr>
            <p:ph type="body" sz="half" idx="2"/>
          </p:nvPr>
        </p:nvSpPr>
        <p:spPr>
          <a:xfrm>
            <a:off x="220133" y="1783419"/>
            <a:ext cx="2455334" cy="3863848"/>
          </a:xfrm>
        </p:spPr>
        <p:txBody>
          <a:bodyPr>
            <a:normAutofit fontScale="92500" lnSpcReduction="10000"/>
          </a:bodyPr>
          <a:lstStyle/>
          <a:p>
            <a:r>
              <a:rPr lang="en-US" sz="1900" dirty="0" smtClean="0"/>
              <a:t>Organized resource collections of documents, websites, webinars, and more in four key areas:</a:t>
            </a:r>
          </a:p>
          <a:p>
            <a:endParaRPr lang="en-US" sz="500" dirty="0" smtClean="0"/>
          </a:p>
          <a:p>
            <a:pPr marL="285750" indent="-285750">
              <a:buFont typeface="Arial"/>
              <a:buChar char="•"/>
            </a:pPr>
            <a:r>
              <a:rPr lang="en-US" sz="1800" dirty="0" smtClean="0"/>
              <a:t>Creating Safe Temporary Housing</a:t>
            </a:r>
          </a:p>
          <a:p>
            <a:pPr marL="285750" indent="-285750">
              <a:buFont typeface="Arial"/>
              <a:buChar char="•"/>
            </a:pPr>
            <a:r>
              <a:rPr lang="en-US" sz="1800" dirty="0" smtClean="0"/>
              <a:t>Facilitating Access to Safe Permanent Housing</a:t>
            </a:r>
          </a:p>
          <a:p>
            <a:pPr marL="285750" indent="-285750">
              <a:buFont typeface="Arial"/>
              <a:buChar char="•"/>
            </a:pPr>
            <a:r>
              <a:rPr lang="en-US" sz="1800" dirty="0" smtClean="0"/>
              <a:t>Preventing Homelessness</a:t>
            </a:r>
          </a:p>
          <a:p>
            <a:pPr marL="285750" indent="-285750">
              <a:buFont typeface="Arial"/>
              <a:buChar char="•"/>
            </a:pPr>
            <a:r>
              <a:rPr lang="en-US" sz="1800" dirty="0" smtClean="0"/>
              <a:t>Survivor-Centered Services</a:t>
            </a:r>
          </a:p>
          <a:p>
            <a:pPr marL="285750" indent="-285750">
              <a:buFont typeface="Arial"/>
              <a:buChar char="•"/>
            </a:pPr>
            <a:endParaRPr lang="en-US" sz="1800" dirty="0"/>
          </a:p>
        </p:txBody>
      </p:sp>
      <p:pic>
        <p:nvPicPr>
          <p:cNvPr id="12" name="Picture 11" descr="Screen Shot 2017-05-03 at 12.49.22 PM.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859021" y="830965"/>
            <a:ext cx="5988645" cy="4377267"/>
          </a:xfrm>
          <a:prstGeom prst="rect">
            <a:avLst/>
          </a:prstGeom>
        </p:spPr>
      </p:pic>
    </p:spTree>
    <p:extLst>
      <p:ext uri="{BB962C8B-B14F-4D97-AF65-F5344CB8AC3E}">
        <p14:creationId xmlns:p14="http://schemas.microsoft.com/office/powerpoint/2010/main" val="3550335295"/>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Public Policies</a:t>
            </a:r>
            <a:endParaRPr lang="en-US" dirty="0"/>
          </a:p>
        </p:txBody>
      </p:sp>
      <p:sp>
        <p:nvSpPr>
          <p:cNvPr id="4" name="Content Placeholder 3"/>
          <p:cNvSpPr>
            <a:spLocks noGrp="1"/>
          </p:cNvSpPr>
          <p:nvPr>
            <p:ph idx="1"/>
          </p:nvPr>
        </p:nvSpPr>
        <p:spPr/>
        <p:txBody>
          <a:bodyPr/>
          <a:lstStyle/>
          <a:p>
            <a:pPr marL="0" indent="0">
              <a:buNone/>
            </a:pPr>
            <a:r>
              <a:rPr lang="en-US" dirty="0" smtClean="0"/>
              <a:t>Links to federal laws, regulations, and policies, including:</a:t>
            </a:r>
          </a:p>
          <a:p>
            <a:pPr lvl="1"/>
            <a:r>
              <a:rPr lang="en-US" dirty="0" smtClean="0"/>
              <a:t>Violence Against Women Act</a:t>
            </a:r>
          </a:p>
          <a:p>
            <a:pPr lvl="1"/>
            <a:r>
              <a:rPr lang="en-US" dirty="0" smtClean="0"/>
              <a:t>HEARTH Act</a:t>
            </a:r>
          </a:p>
          <a:p>
            <a:pPr lvl="1"/>
            <a:r>
              <a:rPr lang="en-US" dirty="0" smtClean="0"/>
              <a:t>Affirmatively Furthering Fair Housing</a:t>
            </a:r>
          </a:p>
        </p:txBody>
      </p:sp>
      <p:pic>
        <p:nvPicPr>
          <p:cNvPr id="5" name="Picture 4" descr="NRCDVFiles:Communications Team :private:Archive:private:Policy and Research Team :Safe Housing Partnerships:Social Media Launch:SHP-SM-Launch-03.jpg"/>
          <p:cNvPicPr/>
          <p:nvPr/>
        </p:nvPicPr>
        <p:blipFill>
          <a:blip r:embed="rId3">
            <a:extLst>
              <a:ext uri="{28A0092B-C50C-407E-A947-70E740481C1C}">
                <a14:useLocalDpi xmlns:a14="http://schemas.microsoft.com/office/drawing/2010/main" val="0"/>
              </a:ext>
            </a:extLst>
          </a:blip>
          <a:srcRect/>
          <a:stretch>
            <a:fillRect/>
          </a:stretch>
        </p:blipFill>
        <p:spPr bwMode="auto">
          <a:xfrm>
            <a:off x="2383367" y="3668183"/>
            <a:ext cx="3754966" cy="1801283"/>
          </a:xfrm>
          <a:prstGeom prst="rect">
            <a:avLst/>
          </a:prstGeom>
          <a:noFill/>
          <a:ln>
            <a:solidFill>
              <a:srgbClr val="4F81BD"/>
            </a:solidFill>
          </a:ln>
        </p:spPr>
      </p:pic>
    </p:spTree>
    <p:extLst>
      <p:ext uri="{BB962C8B-B14F-4D97-AF65-F5344CB8AC3E}">
        <p14:creationId xmlns:p14="http://schemas.microsoft.com/office/powerpoint/2010/main" val="493104111"/>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Other Key Website </a:t>
            </a:r>
            <a:r>
              <a:rPr lang="en-US" dirty="0" smtClean="0"/>
              <a:t>Features</a:t>
            </a:r>
            <a:endParaRPr lang="en-US" dirty="0"/>
          </a:p>
        </p:txBody>
      </p:sp>
      <p:sp>
        <p:nvSpPr>
          <p:cNvPr id="3" name="Text Placeholder 2"/>
          <p:cNvSpPr>
            <a:spLocks noGrp="1"/>
          </p:cNvSpPr>
          <p:nvPr>
            <p:ph type="body" idx="1"/>
          </p:nvPr>
        </p:nvSpPr>
        <p:spPr/>
        <p:txBody>
          <a:bodyPr>
            <a:normAutofit/>
          </a:bodyPr>
          <a:lstStyle/>
          <a:p>
            <a:r>
              <a:rPr lang="en-US" sz="2400" dirty="0" smtClean="0"/>
              <a:t>About the Consortium</a:t>
            </a:r>
            <a:endParaRPr lang="en-US" sz="2400" dirty="0"/>
          </a:p>
        </p:txBody>
      </p:sp>
      <p:sp>
        <p:nvSpPr>
          <p:cNvPr id="4" name="Content Placeholder 3"/>
          <p:cNvSpPr>
            <a:spLocks noGrp="1"/>
          </p:cNvSpPr>
          <p:nvPr>
            <p:ph sz="half" idx="2"/>
          </p:nvPr>
        </p:nvSpPr>
        <p:spPr/>
        <p:txBody>
          <a:bodyPr>
            <a:normAutofit/>
          </a:bodyPr>
          <a:lstStyle/>
          <a:p>
            <a:pPr marL="0" indent="0">
              <a:buNone/>
            </a:pPr>
            <a:r>
              <a:rPr lang="en-US" sz="2200" dirty="0" smtClean="0"/>
              <a:t>Learn more about: </a:t>
            </a:r>
          </a:p>
          <a:p>
            <a:pPr marL="0" indent="0">
              <a:buNone/>
            </a:pPr>
            <a:endParaRPr lang="en-US" sz="200" dirty="0" smtClean="0"/>
          </a:p>
          <a:p>
            <a:r>
              <a:rPr lang="en-US" sz="2000" dirty="0"/>
              <a:t>T</a:t>
            </a:r>
            <a:r>
              <a:rPr lang="en-US" sz="2000" dirty="0" smtClean="0"/>
              <a:t>he four federal offices behind this innovative and unprecedented partnership</a:t>
            </a:r>
          </a:p>
          <a:p>
            <a:pPr marL="0" indent="0">
              <a:buNone/>
            </a:pPr>
            <a:endParaRPr lang="en-US" sz="200" dirty="0" smtClean="0"/>
          </a:p>
          <a:p>
            <a:r>
              <a:rPr lang="en-US" sz="2000" dirty="0" smtClean="0"/>
              <a:t>The four organizations that make up the collaborative TA Team </a:t>
            </a:r>
            <a:endParaRPr lang="en-US" sz="2000" dirty="0"/>
          </a:p>
        </p:txBody>
      </p:sp>
      <p:sp>
        <p:nvSpPr>
          <p:cNvPr id="5" name="Text Placeholder 4"/>
          <p:cNvSpPr>
            <a:spLocks noGrp="1"/>
          </p:cNvSpPr>
          <p:nvPr>
            <p:ph type="body" sz="quarter" idx="3"/>
          </p:nvPr>
        </p:nvSpPr>
        <p:spPr/>
        <p:txBody>
          <a:bodyPr>
            <a:normAutofit/>
          </a:bodyPr>
          <a:lstStyle/>
          <a:p>
            <a:r>
              <a:rPr lang="en-US" sz="2400" dirty="0" smtClean="0">
                <a:latin typeface="Avenir Book"/>
                <a:cs typeface="Avenir Book"/>
              </a:rPr>
              <a:t>Technical Assistance</a:t>
            </a:r>
            <a:endParaRPr lang="en-US" sz="2400" dirty="0">
              <a:latin typeface="Avenir Book"/>
              <a:cs typeface="Avenir Book"/>
            </a:endParaRPr>
          </a:p>
        </p:txBody>
      </p:sp>
      <p:sp>
        <p:nvSpPr>
          <p:cNvPr id="6" name="Content Placeholder 5"/>
          <p:cNvSpPr>
            <a:spLocks noGrp="1"/>
          </p:cNvSpPr>
          <p:nvPr>
            <p:ph sz="quarter" idx="4"/>
          </p:nvPr>
        </p:nvSpPr>
        <p:spPr>
          <a:xfrm>
            <a:off x="4754879" y="2438400"/>
            <a:ext cx="4092787" cy="3951288"/>
          </a:xfrm>
        </p:spPr>
        <p:txBody>
          <a:bodyPr>
            <a:normAutofit/>
          </a:bodyPr>
          <a:lstStyle/>
          <a:p>
            <a:pPr marL="0" indent="0">
              <a:buNone/>
            </a:pPr>
            <a:r>
              <a:rPr lang="en-US" sz="2200" dirty="0" smtClean="0"/>
              <a:t>Request technical assistance or training from the Consortium</a:t>
            </a:r>
            <a:endParaRPr lang="en-US" sz="2200" dirty="0"/>
          </a:p>
        </p:txBody>
      </p:sp>
      <p:pic>
        <p:nvPicPr>
          <p:cNvPr id="7" name="Picture 6" descr="Macintosh HD:Users:sgoodman:Desktop:Screen Shot 2016-02-25 at 10.56.33 AM.png"/>
          <p:cNvPicPr/>
          <p:nvPr/>
        </p:nvPicPr>
        <p:blipFill rotWithShape="1">
          <a:blip r:embed="rId3">
            <a:extLst>
              <a:ext uri="{28A0092B-C50C-407E-A947-70E740481C1C}">
                <a14:useLocalDpi xmlns:a14="http://schemas.microsoft.com/office/drawing/2010/main" val="0"/>
              </a:ext>
            </a:extLst>
          </a:blip>
          <a:srcRect l="5080" b="16296"/>
          <a:stretch/>
        </p:blipFill>
        <p:spPr bwMode="auto">
          <a:xfrm>
            <a:off x="3432810" y="4931940"/>
            <a:ext cx="759460" cy="818515"/>
          </a:xfrm>
          <a:prstGeom prst="rect">
            <a:avLst/>
          </a:prstGeom>
          <a:noFill/>
          <a:ln>
            <a:noFill/>
          </a:ln>
          <a:extLst>
            <a:ext uri="{53640926-AAD7-44d8-BBD7-CCE9431645EC}">
              <a14:shadowObscured xmlns:a14="http://schemas.microsoft.com/office/drawing/2010/main"/>
            </a:ext>
          </a:extLst>
        </p:spPr>
      </p:pic>
      <p:pic>
        <p:nvPicPr>
          <p:cNvPr id="8" name="Picture 7" descr="Macintosh HD:Users:sgoodman:Desktop:Screen Shot 2016-02-25 at 10.57.19 AM.png"/>
          <p:cNvPicPr/>
          <p:nvPr/>
        </p:nvPicPr>
        <p:blipFill>
          <a:blip r:embed="rId4">
            <a:extLst>
              <a:ext uri="{28A0092B-C50C-407E-A947-70E740481C1C}">
                <a14:useLocalDpi xmlns:a14="http://schemas.microsoft.com/office/drawing/2010/main" val="0"/>
              </a:ext>
            </a:extLst>
          </a:blip>
          <a:srcRect/>
          <a:stretch>
            <a:fillRect/>
          </a:stretch>
        </p:blipFill>
        <p:spPr bwMode="auto">
          <a:xfrm>
            <a:off x="2345267" y="4950355"/>
            <a:ext cx="914400" cy="800100"/>
          </a:xfrm>
          <a:prstGeom prst="rect">
            <a:avLst/>
          </a:prstGeom>
          <a:noFill/>
          <a:ln>
            <a:noFill/>
          </a:ln>
        </p:spPr>
      </p:pic>
      <p:pic>
        <p:nvPicPr>
          <p:cNvPr id="10" name="Picture 9" descr="Macintosh HD:Users:sgoodman:Desktop:Screen Shot 2016-02-25 at 10.57.37 AM.png"/>
          <p:cNvPicPr/>
          <p:nvPr/>
        </p:nvPicPr>
        <p:blipFill>
          <a:blip r:embed="rId5">
            <a:extLst>
              <a:ext uri="{28A0092B-C50C-407E-A947-70E740481C1C}">
                <a14:useLocalDpi xmlns:a14="http://schemas.microsoft.com/office/drawing/2010/main" val="0"/>
              </a:ext>
            </a:extLst>
          </a:blip>
          <a:srcRect/>
          <a:stretch>
            <a:fillRect/>
          </a:stretch>
        </p:blipFill>
        <p:spPr bwMode="auto">
          <a:xfrm>
            <a:off x="457200" y="4842405"/>
            <a:ext cx="800100" cy="1000125"/>
          </a:xfrm>
          <a:prstGeom prst="rect">
            <a:avLst/>
          </a:prstGeom>
          <a:noFill/>
          <a:ln>
            <a:noFill/>
          </a:ln>
        </p:spPr>
      </p:pic>
      <p:sp>
        <p:nvSpPr>
          <p:cNvPr id="11" name="Action Button: Help 10"/>
          <p:cNvSpPr/>
          <p:nvPr/>
        </p:nvSpPr>
        <p:spPr>
          <a:xfrm>
            <a:off x="5438985" y="3663845"/>
            <a:ext cx="1249681" cy="1094422"/>
          </a:xfrm>
          <a:prstGeom prst="actionButtonHelp">
            <a:avLst/>
          </a:prstGeom>
          <a:ln/>
        </p:spPr>
        <p:style>
          <a:lnRef idx="1">
            <a:schemeClr val="accent5"/>
          </a:lnRef>
          <a:fillRef idx="3">
            <a:schemeClr val="accent5"/>
          </a:fillRef>
          <a:effectRef idx="2">
            <a:schemeClr val="accent5"/>
          </a:effectRef>
          <a:fontRef idx="minor">
            <a:schemeClr val="lt1"/>
          </a:fontRef>
        </p:style>
        <p:txBody>
          <a:bodyPr/>
          <a:lstStyle/>
          <a:p>
            <a:endParaRPr lang="en-US"/>
          </a:p>
        </p:txBody>
      </p:sp>
      <p:sp>
        <p:nvSpPr>
          <p:cNvPr id="12" name="Action Button: Information 11"/>
          <p:cNvSpPr/>
          <p:nvPr/>
        </p:nvSpPr>
        <p:spPr>
          <a:xfrm>
            <a:off x="7112000" y="3663845"/>
            <a:ext cx="1173480" cy="1094422"/>
          </a:xfrm>
          <a:prstGeom prst="actionButtonInformation">
            <a:avLst/>
          </a:prstGeom>
          <a:ln/>
        </p:spPr>
        <p:style>
          <a:lnRef idx="1">
            <a:schemeClr val="accent4"/>
          </a:lnRef>
          <a:fillRef idx="3">
            <a:schemeClr val="accent4"/>
          </a:fillRef>
          <a:effectRef idx="2">
            <a:schemeClr val="accent4"/>
          </a:effectRef>
          <a:fontRef idx="minor">
            <a:schemeClr val="lt1"/>
          </a:fontRef>
        </p:style>
        <p:txBody>
          <a:bodyPr/>
          <a:lstStyle/>
          <a:p>
            <a:endParaRPr lang="en-US"/>
          </a:p>
        </p:txBody>
      </p:sp>
      <p:pic>
        <p:nvPicPr>
          <p:cNvPr id="13" name="Picture 12" descr="Screen Shot 2017-05-11 at 10.04.02 AM.png"/>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413934" y="5013855"/>
            <a:ext cx="818087" cy="736600"/>
          </a:xfrm>
          <a:prstGeom prst="rect">
            <a:avLst/>
          </a:prstGeom>
        </p:spPr>
      </p:pic>
    </p:spTree>
    <p:extLst>
      <p:ext uri="{BB962C8B-B14F-4D97-AF65-F5344CB8AC3E}">
        <p14:creationId xmlns:p14="http://schemas.microsoft.com/office/powerpoint/2010/main" val="328350080"/>
      </p:ext>
    </p:extLst>
  </p:cSld>
  <p:clrMapOvr>
    <a:masterClrMapping/>
  </p:clrMapOvr>
  <p:timing>
    <p:tnLst>
      <p:par>
        <p:cTn xmlns:p14="http://schemas.microsoft.com/office/powerpoint/2010/mai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larity">
  <a:themeElements>
    <a:clrScheme name="Custom 17">
      <a:dk1>
        <a:srgbClr val="4C203F"/>
      </a:dk1>
      <a:lt1>
        <a:srgbClr val="FFFFFF"/>
      </a:lt1>
      <a:dk2>
        <a:srgbClr val="232C70"/>
      </a:dk2>
      <a:lt2>
        <a:srgbClr val="FFFFFF"/>
      </a:lt2>
      <a:accent1>
        <a:srgbClr val="6C2E59"/>
      </a:accent1>
      <a:accent2>
        <a:srgbClr val="74C0AC"/>
      </a:accent2>
      <a:accent3>
        <a:srgbClr val="2A3483"/>
      </a:accent3>
      <a:accent4>
        <a:srgbClr val="329E88"/>
      </a:accent4>
      <a:accent5>
        <a:srgbClr val="D99B04"/>
      </a:accent5>
      <a:accent6>
        <a:srgbClr val="6E345D"/>
      </a:accent6>
      <a:hlink>
        <a:srgbClr val="2C388C"/>
      </a:hlink>
      <a:folHlink>
        <a:srgbClr val="6E345D"/>
      </a:folHlink>
    </a:clrScheme>
    <a:fontScheme name="Office Classic 2">
      <a:majorFont>
        <a:latin typeface="Arial"/>
        <a:ea typeface=""/>
        <a:cs typeface=""/>
        <a:font script="Jpan" typeface="ＭＳ Ｐゴシック"/>
        <a:font script="Hang" typeface="돋움"/>
        <a:font script="Hans" typeface="华文新魏"/>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돋움"/>
        <a:font script="Hans" typeface="华文新魏"/>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larity">
      <a:fillStyleLst>
        <a:solidFill>
          <a:schemeClr val="phClr"/>
        </a:solidFill>
        <a:gradFill rotWithShape="1">
          <a:gsLst>
            <a:gs pos="0">
              <a:schemeClr val="phClr">
                <a:tint val="50000"/>
                <a:shade val="86000"/>
                <a:satMod val="140000"/>
              </a:schemeClr>
            </a:gs>
            <a:gs pos="45000">
              <a:schemeClr val="phClr">
                <a:tint val="48000"/>
                <a:satMod val="150000"/>
              </a:schemeClr>
            </a:gs>
            <a:gs pos="100000">
              <a:schemeClr val="phClr">
                <a:tint val="28000"/>
                <a:satMod val="160000"/>
              </a:schemeClr>
            </a:gs>
          </a:gsLst>
          <a:path path="circle">
            <a:fillToRect l="100000" t="100000" r="100000" b="100000"/>
          </a:path>
        </a:gradFill>
        <a:gradFill rotWithShape="1">
          <a:gsLst>
            <a:gs pos="0">
              <a:schemeClr val="phClr">
                <a:shade val="70000"/>
                <a:satMod val="150000"/>
              </a:schemeClr>
            </a:gs>
            <a:gs pos="34000">
              <a:schemeClr val="phClr">
                <a:shade val="70000"/>
                <a:satMod val="140000"/>
              </a:schemeClr>
            </a:gs>
            <a:gs pos="70000">
              <a:schemeClr val="phClr">
                <a:tint val="100000"/>
                <a:shade val="90000"/>
                <a:satMod val="140000"/>
              </a:schemeClr>
            </a:gs>
            <a:gs pos="100000">
              <a:schemeClr val="phClr">
                <a:tint val="100000"/>
                <a:shade val="100000"/>
                <a:satMod val="100000"/>
              </a:schemeClr>
            </a:gs>
          </a:gsLst>
          <a:path path="circle">
            <a:fillToRect l="100000" t="100000" r="100000" b="100000"/>
          </a:path>
        </a:gradFill>
      </a:fillStyleLst>
      <a:lnStyleLst>
        <a:ln w="9525" cap="flat" cmpd="sng" algn="ctr">
          <a:solidFill>
            <a:schemeClr val="phClr"/>
          </a:solidFill>
          <a:prstDash val="solid"/>
        </a:ln>
        <a:ln w="26425" cap="flat" cmpd="sng" algn="ctr">
          <a:solidFill>
            <a:schemeClr val="phClr"/>
          </a:solidFill>
          <a:prstDash val="solid"/>
        </a:ln>
        <a:ln w="4445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38100" dist="25400" dir="2700000" algn="br" rotWithShape="0">
              <a:srgbClr val="000000">
                <a:alpha val="60000"/>
              </a:srgbClr>
            </a:outerShdw>
          </a:effectLst>
          <a:scene3d>
            <a:camera prst="orthographicFront">
              <a:rot lat="0" lon="0" rev="0"/>
            </a:camera>
            <a:lightRig rig="balanced" dir="t">
              <a:rot lat="0" lon="0" rev="5100000"/>
            </a:lightRig>
          </a:scene3d>
          <a:sp3d contourW="6350">
            <a:bevelT w="29210" h="12700"/>
            <a:contourClr>
              <a:schemeClr val="phClr">
                <a:shade val="30000"/>
                <a:satMod val="130000"/>
              </a:schemeClr>
            </a:contourClr>
          </a:sp3d>
        </a:effectStyle>
      </a:effectStyleLst>
      <a:bgFillStyleLst>
        <a:solidFill>
          <a:schemeClr val="phClr"/>
        </a:solidFill>
        <a:gradFill rotWithShape="1">
          <a:gsLst>
            <a:gs pos="0">
              <a:schemeClr val="phClr">
                <a:tint val="85000"/>
                <a:satMod val="180000"/>
              </a:schemeClr>
            </a:gs>
            <a:gs pos="40000">
              <a:schemeClr val="phClr">
                <a:tint val="95000"/>
                <a:shade val="85000"/>
                <a:satMod val="150000"/>
              </a:schemeClr>
            </a:gs>
            <a:gs pos="100000">
              <a:schemeClr val="phClr">
                <a:shade val="45000"/>
                <a:satMod val="200000"/>
              </a:schemeClr>
            </a:gs>
          </a:gsLst>
          <a:lin ang="5400000" scaled="0"/>
        </a:gradFill>
        <a:blipFill rotWithShape="1">
          <a:blip xmlns:r="http://schemas.openxmlformats.org/officeDocument/2006/relationships" r:embed="rId1">
            <a:duotone>
              <a:schemeClr val="phClr">
                <a:shade val="55000"/>
              </a:schemeClr>
              <a:schemeClr val="phClr">
                <a:tint val="97000"/>
                <a:satMod val="95000"/>
              </a:schemeClr>
            </a:duotone>
          </a:blip>
          <a:tile tx="0" ty="0" sx="70000" sy="7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TotalTime>179</TotalTime>
  <Words>776</Words>
  <Application>Microsoft Macintosh PowerPoint</Application>
  <PresentationFormat>On-screen Show (4:3)</PresentationFormat>
  <Paragraphs>67</Paragraphs>
  <Slides>6</Slides>
  <Notes>6</Notes>
  <HiddenSlides>0</HiddenSlides>
  <MMClips>0</MMClips>
  <ScaleCrop>false</ScaleCrop>
  <HeadingPairs>
    <vt:vector size="4" baseType="variant">
      <vt:variant>
        <vt:lpstr>Theme</vt:lpstr>
      </vt:variant>
      <vt:variant>
        <vt:i4>1</vt:i4>
      </vt:variant>
      <vt:variant>
        <vt:lpstr>Slide Titles</vt:lpstr>
      </vt:variant>
      <vt:variant>
        <vt:i4>6</vt:i4>
      </vt:variant>
    </vt:vector>
  </HeadingPairs>
  <TitlesOfParts>
    <vt:vector size="7" baseType="lpstr">
      <vt:lpstr>Clarity</vt:lpstr>
      <vt:lpstr>Safe Housing Partnerships</vt:lpstr>
      <vt:lpstr>Understanding the Intersections</vt:lpstr>
      <vt:lpstr>Building Partnerships</vt:lpstr>
      <vt:lpstr>Employing Key Approaches</vt:lpstr>
      <vt:lpstr>Public Policies</vt:lpstr>
      <vt:lpstr>Other Key Website Features</vt:lpstr>
    </vt:vector>
  </TitlesOfParts>
  <Company>NRCDV, Inc</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Justine Robillard</dc:creator>
  <cp:lastModifiedBy>Shaina Goodman</cp:lastModifiedBy>
  <cp:revision>29</cp:revision>
  <dcterms:created xsi:type="dcterms:W3CDTF">2017-05-03T15:07:28Z</dcterms:created>
  <dcterms:modified xsi:type="dcterms:W3CDTF">2017-05-11T14:50:43Z</dcterms:modified>
</cp:coreProperties>
</file>